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sldIdLst>
    <p:sldId id="256" r:id="rId5"/>
    <p:sldId id="269" r:id="rId6"/>
    <p:sldId id="260" r:id="rId7"/>
    <p:sldId id="271" r:id="rId8"/>
    <p:sldId id="274" r:id="rId9"/>
    <p:sldId id="273" r:id="rId10"/>
    <p:sldId id="268" r:id="rId11"/>
    <p:sldId id="272"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1" autoAdjust="0"/>
  </p:normalViewPr>
  <p:slideViewPr>
    <p:cSldViewPr snapToGrid="0">
      <p:cViewPr varScale="1">
        <p:scale>
          <a:sx n="86" d="100"/>
          <a:sy n="86" d="100"/>
        </p:scale>
        <p:origin x="56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2" Type="http://schemas.openxmlformats.org/officeDocument/2006/relationships/image" Target="../media/image9.svg"/><Relationship Id="rId1" Type="http://schemas.openxmlformats.org/officeDocument/2006/relationships/image" Target="../media/image8.pn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3" Type="http://schemas.openxmlformats.org/officeDocument/2006/relationships/hyperlink" Target="https://utinokati.com/en/details/land-market-value/area/Tokyo/" TargetMode="External"/><Relationship Id="rId2" Type="http://schemas.openxmlformats.org/officeDocument/2006/relationships/hyperlink" Target="https://developer.foursquare.com/" TargetMode="External"/><Relationship Id="rId1" Type="http://schemas.openxmlformats.org/officeDocument/2006/relationships/hyperlink" Target="https://en.wikipedia.org/wiki/Special_wards_of_Tokyo" TargetMode="External"/></Relationships>
</file>

<file path=ppt/diagrams/_rels/drawing1.xml.rels><?xml version="1.0" encoding="UTF-8" standalone="yes"?>
<Relationships xmlns="http://schemas.openxmlformats.org/package/2006/relationships"><Relationship Id="rId2" Type="http://schemas.openxmlformats.org/officeDocument/2006/relationships/image" Target="../media/image9.svg"/><Relationship Id="rId1" Type="http://schemas.openxmlformats.org/officeDocument/2006/relationships/image" Target="../media/image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3" Type="http://schemas.openxmlformats.org/officeDocument/2006/relationships/hyperlink" Target="https://developer.foursquare.com/" TargetMode="External"/><Relationship Id="rId2" Type="http://schemas.openxmlformats.org/officeDocument/2006/relationships/hyperlink" Target="https://utinokati.com/en/details/land-market-value/area/Tokyo/" TargetMode="External"/><Relationship Id="rId1" Type="http://schemas.openxmlformats.org/officeDocument/2006/relationships/hyperlink" Target="https://en.wikipedia.org/wiki/Special_wards_of_Tokyo"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pt>
    <dgm:pt modelId="{6FA86730-1CE5-4EBE-A9BA-FC19829C945A}">
      <dgm:prSet phldrT="[Text]"/>
      <dgm:spPr/>
      <dgm:t>
        <a:bodyPr/>
        <a:lstStyle/>
        <a:p>
          <a:pPr>
            <a:lnSpc>
              <a:spcPct val="100000"/>
            </a:lnSpc>
          </a:pPr>
          <a:r>
            <a:rPr lang="en-US" dirty="0"/>
            <a:t>Results</a:t>
          </a:r>
        </a:p>
      </dgm:t>
    </dgm:pt>
    <dgm:pt modelId="{A1BB3DDB-A2CF-407F-9044-E3AC1B808421}" type="parTrans" cxnId="{ACB259CB-0782-437C-AE91-04CE095D2AE5}">
      <dgm:prSet/>
      <dgm:spPr/>
      <dgm:t>
        <a:bodyPr/>
        <a:lstStyle/>
        <a:p>
          <a:endParaRPr lang="en-US"/>
        </a:p>
      </dgm:t>
    </dgm:pt>
    <dgm:pt modelId="{F397379E-0BDA-46CE-8393-B1D10C55E1BA}" type="sibTrans" cxnId="{ACB259CB-0782-437C-AE91-04CE095D2AE5}">
      <dgm:prSet/>
      <dgm:spPr/>
      <dgm:t>
        <a:bodyPr/>
        <a:lstStyle/>
        <a:p>
          <a:endParaRPr lang="en-US"/>
        </a:p>
      </dgm:t>
    </dgm:pt>
    <dgm:pt modelId="{F7214975-5AC4-4CF8-9015-322498751A8A}">
      <dgm:prSet phldrT="[Text]"/>
      <dgm:spPr/>
      <dgm:t>
        <a:bodyPr/>
        <a:lstStyle/>
        <a:p>
          <a:pPr>
            <a:lnSpc>
              <a:spcPct val="100000"/>
            </a:lnSpc>
          </a:pPr>
          <a:r>
            <a:rPr lang="en-US" dirty="0"/>
            <a:t>Discussion</a:t>
          </a:r>
        </a:p>
      </dgm:t>
    </dgm:pt>
    <dgm:pt modelId="{51AC1870-5B81-422A-9A2E-E1F58EF50843}" type="parTrans" cxnId="{B7CE7116-0D68-4E90-AA49-C97B6B372915}">
      <dgm:prSet/>
      <dgm:spPr/>
      <dgm:t>
        <a:bodyPr/>
        <a:lstStyle/>
        <a:p>
          <a:endParaRPr lang="en-US"/>
        </a:p>
      </dgm:t>
    </dgm:pt>
    <dgm:pt modelId="{CE7BE2A3-5633-4666-BB75-6164E26282D5}" type="sibTrans" cxnId="{B7CE7116-0D68-4E90-AA49-C97B6B372915}">
      <dgm:prSet/>
      <dgm:spPr/>
      <dgm:t>
        <a:bodyPr/>
        <a:lstStyle/>
        <a:p>
          <a:endParaRPr lang="en-US"/>
        </a:p>
      </dgm:t>
    </dgm:pt>
    <dgm:pt modelId="{6ABE9384-859D-4C4C-B983-2B1E39A8B348}">
      <dgm:prSet phldrT="[Text]"/>
      <dgm:spPr/>
      <dgm:t>
        <a:bodyPr/>
        <a:lstStyle/>
        <a:p>
          <a:pPr>
            <a:lnSpc>
              <a:spcPct val="100000"/>
            </a:lnSpc>
          </a:pPr>
          <a:r>
            <a:rPr lang="en-US" dirty="0"/>
            <a:t>Conclusion</a:t>
          </a:r>
        </a:p>
      </dgm:t>
    </dgm:pt>
    <dgm:pt modelId="{012549DD-A1CA-4571-A981-CFD78093EB20}" type="sibTrans" cxnId="{929B611D-ADB7-45E4-812D-4E288BD2D31C}">
      <dgm:prSet/>
      <dgm:spPr/>
      <dgm:t>
        <a:bodyPr/>
        <a:lstStyle/>
        <a:p>
          <a:endParaRPr lang="en-US"/>
        </a:p>
      </dgm:t>
    </dgm:pt>
    <dgm:pt modelId="{4C63E530-1425-407B-8508-FAC57680DEF0}" type="parTrans" cxnId="{929B611D-ADB7-45E4-812D-4E288BD2D31C}">
      <dgm:prSet/>
      <dgm:spPr/>
      <dgm:t>
        <a:bodyPr/>
        <a:lstStyle/>
        <a:p>
          <a:endParaRPr lang="en-US"/>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3"/>
      <dgm:spPr/>
    </dgm:pt>
    <dgm:pt modelId="{55596134-9829-4D70-890A-C69BBF81D77E}" type="pres">
      <dgm:prSet presAssocID="{6FA86730-1CE5-4EBE-A9BA-FC19829C945A}"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ingle gear"/>
        </a:ext>
      </dgm:extLst>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3">
        <dgm:presLayoutVars>
          <dgm:chMax val="0"/>
          <dgm:chPref val="0"/>
        </dgm:presLayoutVars>
      </dgm:prSet>
      <dgm:spPr/>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3"/>
      <dgm:spPr/>
    </dgm:pt>
    <dgm:pt modelId="{FCE68459-8AC8-4D4B-8B2A-B85347F651AB}" type="pres">
      <dgm:prSet presAssocID="{6ABE9384-859D-4C4C-B983-2B1E39A8B348}" presName="iconRect" presStyleLbl="node1" presStyleIdx="1"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ingle gear"/>
        </a:ext>
      </dgm:extLst>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3">
        <dgm:presLayoutVars>
          <dgm:chMax val="0"/>
          <dgm:chPref val="0"/>
        </dgm:presLayoutVars>
      </dgm:prSet>
      <dgm:spPr/>
    </dgm:pt>
    <dgm:pt modelId="{AC2B0169-D740-4583-96BE-D8F87AC7FE01}" type="pres">
      <dgm:prSet presAssocID="{012549DD-A1CA-4571-A981-CFD78093EB20}" presName="sibTrans" presStyleCnt="0"/>
      <dgm:spPr/>
    </dgm:pt>
    <dgm:pt modelId="{9602AFE8-70EE-42FC-9CD5-A2E6AA3E2091}" type="pres">
      <dgm:prSet presAssocID="{F7214975-5AC4-4CF8-9015-322498751A8A}" presName="compNode" presStyleCnt="0"/>
      <dgm:spPr/>
    </dgm:pt>
    <dgm:pt modelId="{B231036C-5FBE-4605-8393-F1B6359EE169}" type="pres">
      <dgm:prSet presAssocID="{F7214975-5AC4-4CF8-9015-322498751A8A}" presName="bgRect" presStyleLbl="bgShp" presStyleIdx="2" presStyleCnt="3"/>
      <dgm:spPr/>
    </dgm:pt>
    <dgm:pt modelId="{A64BFE9C-AA80-43CE-8FF6-8D33BAD07C57}" type="pres">
      <dgm:prSet presAssocID="{F7214975-5AC4-4CF8-9015-322498751A8A}" presName="iconRect" presStyleLbl="node1" presStyleIdx="2"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ingle gear"/>
        </a:ext>
      </dgm:extLst>
    </dgm:pt>
    <dgm:pt modelId="{2D725CFB-B072-491A-B436-3AD21D0542FE}" type="pres">
      <dgm:prSet presAssocID="{F7214975-5AC4-4CF8-9015-322498751A8A}" presName="spaceRect" presStyleCnt="0"/>
      <dgm:spPr/>
    </dgm:pt>
    <dgm:pt modelId="{556AE736-B6E0-4DC7-8429-5ADFCF947C4F}" type="pres">
      <dgm:prSet presAssocID="{F7214975-5AC4-4CF8-9015-322498751A8A}" presName="parTx" presStyleLbl="revTx" presStyleIdx="2" presStyleCnt="3">
        <dgm:presLayoutVars>
          <dgm:chMax val="0"/>
          <dgm:chPref val="0"/>
        </dgm:presLayoutVars>
      </dgm:prSet>
      <dgm:spPr/>
    </dgm:pt>
  </dgm:ptLst>
  <dgm:cxnLst>
    <dgm:cxn modelId="{B7CE7116-0D68-4E90-AA49-C97B6B372915}" srcId="{53001724-5C5A-402A-B907-ECA89FAFA97F}" destId="{F7214975-5AC4-4CF8-9015-322498751A8A}" srcOrd="2" destOrd="0" parTransId="{51AC1870-5B81-422A-9A2E-E1F58EF50843}" sibTransId="{CE7BE2A3-5633-4666-BB75-6164E26282D5}"/>
    <dgm:cxn modelId="{929B611D-ADB7-45E4-812D-4E288BD2D31C}" srcId="{53001724-5C5A-402A-B907-ECA89FAFA97F}" destId="{6ABE9384-859D-4C4C-B983-2B1E39A8B348}" srcOrd="1" destOrd="0" parTransId="{4C63E530-1425-407B-8508-FAC57680DEF0}" sibTransId="{012549DD-A1CA-4571-A981-CFD78093EB20}"/>
    <dgm:cxn modelId="{E42F3627-E378-4611-9E44-8C53F460E990}" type="presOf" srcId="{6FA86730-1CE5-4EBE-A9BA-FC19829C945A}" destId="{317AA252-427D-40A4-8C7D-92392117FEF6}" srcOrd="0" destOrd="0" presId="urn:microsoft.com/office/officeart/2018/2/layout/IconVerticalSolidList"/>
    <dgm:cxn modelId="{1C605B4C-E51E-44B8-8933-D52963ED863D}" type="presOf" srcId="{6ABE9384-859D-4C4C-B983-2B1E39A8B348}" destId="{0F75F18A-3C22-462D-9DAB-5E8D88D9A51B}" srcOrd="0" destOrd="0" presId="urn:microsoft.com/office/officeart/2018/2/layout/IconVerticalSolidList"/>
    <dgm:cxn modelId="{D0D95555-C348-4CF7-8A46-F7A2BF92D08A}" type="presOf" srcId="{53001724-5C5A-402A-B907-ECA89FAFA97F}" destId="{44164630-2F05-47D6-AD96-D9713C7C94EA}" srcOrd="0" destOrd="0" presId="urn:microsoft.com/office/officeart/2018/2/layout/IconVerticalSolidList"/>
    <dgm:cxn modelId="{25117D8B-5CE2-438F-9411-12A7FD4D7BCF}" type="presOf" srcId="{F7214975-5AC4-4CF8-9015-322498751A8A}" destId="{556AE736-B6E0-4DC7-8429-5ADFCF947C4F}" srcOrd="0" destOrd="0" presId="urn:microsoft.com/office/officeart/2018/2/layout/IconVerticalSolidList"/>
    <dgm:cxn modelId="{ACB259CB-0782-437C-AE91-04CE095D2AE5}" srcId="{53001724-5C5A-402A-B907-ECA89FAFA97F}" destId="{6FA86730-1CE5-4EBE-A9BA-FC19829C945A}" srcOrd="0" destOrd="0" parTransId="{A1BB3DDB-A2CF-407F-9044-E3AC1B808421}" sibTransId="{F397379E-0BDA-46CE-8393-B1D10C55E1BA}"/>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8CF64B13-46A8-42CA-8DD2-87241C9E1D4B}" type="presParOf" srcId="{44164630-2F05-47D6-AD96-D9713C7C94EA}" destId="{9602AFE8-70EE-42FC-9CD5-A2E6AA3E2091}" srcOrd="4" destOrd="0" presId="urn:microsoft.com/office/officeart/2018/2/layout/IconVerticalSolidList"/>
    <dgm:cxn modelId="{8CB9CD9D-905C-4263-9E48-D0A18051D03C}" type="presParOf" srcId="{9602AFE8-70EE-42FC-9CD5-A2E6AA3E2091}" destId="{B231036C-5FBE-4605-8393-F1B6359EE169}" srcOrd="0" destOrd="0" presId="urn:microsoft.com/office/officeart/2018/2/layout/IconVerticalSolidList"/>
    <dgm:cxn modelId="{82828E1A-3E6B-4878-B080-25C2C978B9AE}" type="presParOf" srcId="{9602AFE8-70EE-42FC-9CD5-A2E6AA3E2091}" destId="{A64BFE9C-AA80-43CE-8FF6-8D33BAD07C57}" srcOrd="1" destOrd="0" presId="urn:microsoft.com/office/officeart/2018/2/layout/IconVerticalSolidList"/>
    <dgm:cxn modelId="{07115384-BCC9-4BBA-9940-4283AA60CBB1}" type="presParOf" srcId="{9602AFE8-70EE-42FC-9CD5-A2E6AA3E2091}" destId="{2D725CFB-B072-491A-B436-3AD21D0542FE}" srcOrd="2" destOrd="0" presId="urn:microsoft.com/office/officeart/2018/2/layout/IconVerticalSolidList"/>
    <dgm:cxn modelId="{8EE77B3E-8046-4DAA-9D80-2E3511DF47D2}" type="presParOf" srcId="{9602AFE8-70EE-42FC-9CD5-A2E6AA3E2091}" destId="{556AE736-B6E0-4DC7-8429-5ADFCF947C4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pt>
    <dgm:pt modelId="{6FA86730-1CE5-4EBE-A9BA-FC19829C945A}">
      <dgm:prSet phldrT="[Text]"/>
      <dgm:spPr/>
      <dgm:t>
        <a:bodyPr/>
        <a:lstStyle/>
        <a:p>
          <a:pPr>
            <a:lnSpc>
              <a:spcPct val="100000"/>
            </a:lnSpc>
          </a:pPr>
          <a:r>
            <a:rPr lang="en-US" dirty="0"/>
            <a:t>Introduction</a:t>
          </a:r>
        </a:p>
      </dgm:t>
    </dgm:pt>
    <dgm:pt modelId="{A1BB3DDB-A2CF-407F-9044-E3AC1B808421}" type="parTrans" cxnId="{ACB259CB-0782-437C-AE91-04CE095D2AE5}">
      <dgm:prSet/>
      <dgm:spPr/>
      <dgm:t>
        <a:bodyPr/>
        <a:lstStyle/>
        <a:p>
          <a:endParaRPr lang="en-US"/>
        </a:p>
      </dgm:t>
    </dgm:pt>
    <dgm:pt modelId="{F397379E-0BDA-46CE-8393-B1D10C55E1BA}" type="sibTrans" cxnId="{ACB259CB-0782-437C-AE91-04CE095D2AE5}">
      <dgm:prSet/>
      <dgm:spPr/>
      <dgm:t>
        <a:bodyPr/>
        <a:lstStyle/>
        <a:p>
          <a:endParaRPr lang="en-US"/>
        </a:p>
      </dgm:t>
    </dgm:pt>
    <dgm:pt modelId="{F7214975-5AC4-4CF8-9015-322498751A8A}">
      <dgm:prSet phldrT="[Text]"/>
      <dgm:spPr/>
      <dgm:t>
        <a:bodyPr/>
        <a:lstStyle/>
        <a:p>
          <a:pPr>
            <a:lnSpc>
              <a:spcPct val="100000"/>
            </a:lnSpc>
          </a:pPr>
          <a:r>
            <a:rPr lang="en-US" dirty="0"/>
            <a:t>Methodology</a:t>
          </a:r>
        </a:p>
      </dgm:t>
    </dgm:pt>
    <dgm:pt modelId="{51AC1870-5B81-422A-9A2E-E1F58EF50843}" type="parTrans" cxnId="{B7CE7116-0D68-4E90-AA49-C97B6B372915}">
      <dgm:prSet/>
      <dgm:spPr/>
      <dgm:t>
        <a:bodyPr/>
        <a:lstStyle/>
        <a:p>
          <a:endParaRPr lang="en-US"/>
        </a:p>
      </dgm:t>
    </dgm:pt>
    <dgm:pt modelId="{CE7BE2A3-5633-4666-BB75-6164E26282D5}" type="sibTrans" cxnId="{B7CE7116-0D68-4E90-AA49-C97B6B372915}">
      <dgm:prSet/>
      <dgm:spPr/>
      <dgm:t>
        <a:bodyPr/>
        <a:lstStyle/>
        <a:p>
          <a:endParaRPr lang="en-US"/>
        </a:p>
      </dgm:t>
    </dgm:pt>
    <dgm:pt modelId="{6ABE9384-859D-4C4C-B983-2B1E39A8B348}">
      <dgm:prSet phldrT="[Text]"/>
      <dgm:spPr/>
      <dgm:t>
        <a:bodyPr/>
        <a:lstStyle/>
        <a:p>
          <a:pPr>
            <a:lnSpc>
              <a:spcPct val="100000"/>
            </a:lnSpc>
          </a:pPr>
          <a:r>
            <a:rPr lang="en-US" dirty="0"/>
            <a:t>Description of Data</a:t>
          </a:r>
        </a:p>
      </dgm:t>
    </dgm:pt>
    <dgm:pt modelId="{012549DD-A1CA-4571-A981-CFD78093EB20}" type="sibTrans" cxnId="{929B611D-ADB7-45E4-812D-4E288BD2D31C}">
      <dgm:prSet/>
      <dgm:spPr/>
      <dgm:t>
        <a:bodyPr/>
        <a:lstStyle/>
        <a:p>
          <a:endParaRPr lang="en-US"/>
        </a:p>
      </dgm:t>
    </dgm:pt>
    <dgm:pt modelId="{4C63E530-1425-407B-8508-FAC57680DEF0}" type="parTrans" cxnId="{929B611D-ADB7-45E4-812D-4E288BD2D31C}">
      <dgm:prSet/>
      <dgm:spPr/>
      <dgm:t>
        <a:bodyPr/>
        <a:lstStyle/>
        <a:p>
          <a:endParaRPr lang="en-US"/>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3"/>
      <dgm:spPr/>
    </dgm:pt>
    <dgm:pt modelId="{55596134-9829-4D70-890A-C69BBF81D77E}" type="pres">
      <dgm:prSet presAssocID="{6FA86730-1CE5-4EBE-A9BA-FC19829C945A}"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ingle gear"/>
        </a:ext>
      </dgm:extLst>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3">
        <dgm:presLayoutVars>
          <dgm:chMax val="0"/>
          <dgm:chPref val="0"/>
        </dgm:presLayoutVars>
      </dgm:prSet>
      <dgm:spPr/>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3"/>
      <dgm:spPr/>
    </dgm:pt>
    <dgm:pt modelId="{FCE68459-8AC8-4D4B-8B2A-B85347F651AB}" type="pres">
      <dgm:prSet presAssocID="{6ABE9384-859D-4C4C-B983-2B1E39A8B348}" presName="iconRect" presStyleLbl="node1" presStyleIdx="1"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ingle gear"/>
        </a:ext>
      </dgm:extLst>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3">
        <dgm:presLayoutVars>
          <dgm:chMax val="0"/>
          <dgm:chPref val="0"/>
        </dgm:presLayoutVars>
      </dgm:prSet>
      <dgm:spPr/>
    </dgm:pt>
    <dgm:pt modelId="{AC2B0169-D740-4583-96BE-D8F87AC7FE01}" type="pres">
      <dgm:prSet presAssocID="{012549DD-A1CA-4571-A981-CFD78093EB20}" presName="sibTrans" presStyleCnt="0"/>
      <dgm:spPr/>
    </dgm:pt>
    <dgm:pt modelId="{9602AFE8-70EE-42FC-9CD5-A2E6AA3E2091}" type="pres">
      <dgm:prSet presAssocID="{F7214975-5AC4-4CF8-9015-322498751A8A}" presName="compNode" presStyleCnt="0"/>
      <dgm:spPr/>
    </dgm:pt>
    <dgm:pt modelId="{B231036C-5FBE-4605-8393-F1B6359EE169}" type="pres">
      <dgm:prSet presAssocID="{F7214975-5AC4-4CF8-9015-322498751A8A}" presName="bgRect" presStyleLbl="bgShp" presStyleIdx="2" presStyleCnt="3"/>
      <dgm:spPr/>
    </dgm:pt>
    <dgm:pt modelId="{A64BFE9C-AA80-43CE-8FF6-8D33BAD07C57}" type="pres">
      <dgm:prSet presAssocID="{F7214975-5AC4-4CF8-9015-322498751A8A}" presName="iconRect" presStyleLbl="node1" presStyleIdx="2"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uzzle pieces"/>
        </a:ext>
      </dgm:extLst>
    </dgm:pt>
    <dgm:pt modelId="{2D725CFB-B072-491A-B436-3AD21D0542FE}" type="pres">
      <dgm:prSet presAssocID="{F7214975-5AC4-4CF8-9015-322498751A8A}" presName="spaceRect" presStyleCnt="0"/>
      <dgm:spPr/>
    </dgm:pt>
    <dgm:pt modelId="{556AE736-B6E0-4DC7-8429-5ADFCF947C4F}" type="pres">
      <dgm:prSet presAssocID="{F7214975-5AC4-4CF8-9015-322498751A8A}" presName="parTx" presStyleLbl="revTx" presStyleIdx="2" presStyleCnt="3">
        <dgm:presLayoutVars>
          <dgm:chMax val="0"/>
          <dgm:chPref val="0"/>
        </dgm:presLayoutVars>
      </dgm:prSet>
      <dgm:spPr/>
    </dgm:pt>
  </dgm:ptLst>
  <dgm:cxnLst>
    <dgm:cxn modelId="{B7CE7116-0D68-4E90-AA49-C97B6B372915}" srcId="{53001724-5C5A-402A-B907-ECA89FAFA97F}" destId="{F7214975-5AC4-4CF8-9015-322498751A8A}" srcOrd="2" destOrd="0" parTransId="{51AC1870-5B81-422A-9A2E-E1F58EF50843}" sibTransId="{CE7BE2A3-5633-4666-BB75-6164E26282D5}"/>
    <dgm:cxn modelId="{929B611D-ADB7-45E4-812D-4E288BD2D31C}" srcId="{53001724-5C5A-402A-B907-ECA89FAFA97F}" destId="{6ABE9384-859D-4C4C-B983-2B1E39A8B348}" srcOrd="1" destOrd="0" parTransId="{4C63E530-1425-407B-8508-FAC57680DEF0}" sibTransId="{012549DD-A1CA-4571-A981-CFD78093EB20}"/>
    <dgm:cxn modelId="{E42F3627-E378-4611-9E44-8C53F460E990}" type="presOf" srcId="{6FA86730-1CE5-4EBE-A9BA-FC19829C945A}" destId="{317AA252-427D-40A4-8C7D-92392117FEF6}" srcOrd="0" destOrd="0" presId="urn:microsoft.com/office/officeart/2018/2/layout/IconVerticalSolidList"/>
    <dgm:cxn modelId="{1C605B4C-E51E-44B8-8933-D52963ED863D}" type="presOf" srcId="{6ABE9384-859D-4C4C-B983-2B1E39A8B348}" destId="{0F75F18A-3C22-462D-9DAB-5E8D88D9A51B}" srcOrd="0" destOrd="0" presId="urn:microsoft.com/office/officeart/2018/2/layout/IconVerticalSolidList"/>
    <dgm:cxn modelId="{D0D95555-C348-4CF7-8A46-F7A2BF92D08A}" type="presOf" srcId="{53001724-5C5A-402A-B907-ECA89FAFA97F}" destId="{44164630-2F05-47D6-AD96-D9713C7C94EA}" srcOrd="0" destOrd="0" presId="urn:microsoft.com/office/officeart/2018/2/layout/IconVerticalSolidList"/>
    <dgm:cxn modelId="{25117D8B-5CE2-438F-9411-12A7FD4D7BCF}" type="presOf" srcId="{F7214975-5AC4-4CF8-9015-322498751A8A}" destId="{556AE736-B6E0-4DC7-8429-5ADFCF947C4F}" srcOrd="0" destOrd="0" presId="urn:microsoft.com/office/officeart/2018/2/layout/IconVerticalSolidList"/>
    <dgm:cxn modelId="{ACB259CB-0782-437C-AE91-04CE095D2AE5}" srcId="{53001724-5C5A-402A-B907-ECA89FAFA97F}" destId="{6FA86730-1CE5-4EBE-A9BA-FC19829C945A}" srcOrd="0" destOrd="0" parTransId="{A1BB3DDB-A2CF-407F-9044-E3AC1B808421}" sibTransId="{F397379E-0BDA-46CE-8393-B1D10C55E1BA}"/>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8CF64B13-46A8-42CA-8DD2-87241C9E1D4B}" type="presParOf" srcId="{44164630-2F05-47D6-AD96-D9713C7C94EA}" destId="{9602AFE8-70EE-42FC-9CD5-A2E6AA3E2091}" srcOrd="4" destOrd="0" presId="urn:microsoft.com/office/officeart/2018/2/layout/IconVerticalSolidList"/>
    <dgm:cxn modelId="{8CB9CD9D-905C-4263-9E48-D0A18051D03C}" type="presParOf" srcId="{9602AFE8-70EE-42FC-9CD5-A2E6AA3E2091}" destId="{B231036C-5FBE-4605-8393-F1B6359EE169}" srcOrd="0" destOrd="0" presId="urn:microsoft.com/office/officeart/2018/2/layout/IconVerticalSolidList"/>
    <dgm:cxn modelId="{82828E1A-3E6B-4878-B080-25C2C978B9AE}" type="presParOf" srcId="{9602AFE8-70EE-42FC-9CD5-A2E6AA3E2091}" destId="{A64BFE9C-AA80-43CE-8FF6-8D33BAD07C57}" srcOrd="1" destOrd="0" presId="urn:microsoft.com/office/officeart/2018/2/layout/IconVerticalSolidList"/>
    <dgm:cxn modelId="{07115384-BCC9-4BBA-9940-4283AA60CBB1}" type="presParOf" srcId="{9602AFE8-70EE-42FC-9CD5-A2E6AA3E2091}" destId="{2D725CFB-B072-491A-B436-3AD21D0542FE}" srcOrd="2" destOrd="0" presId="urn:microsoft.com/office/officeart/2018/2/layout/IconVerticalSolidList"/>
    <dgm:cxn modelId="{8EE77B3E-8046-4DAA-9D80-2E3511DF47D2}" type="presParOf" srcId="{9602AFE8-70EE-42FC-9CD5-A2E6AA3E2091}" destId="{556AE736-B6E0-4DC7-8429-5ADFCF947C4F}" srcOrd="3" destOrd="0" presId="urn:microsoft.com/office/officeart/2018/2/layout/IconVerticalSoli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793137-3085-4210-90C0-D4EAA5A1317C}" type="doc">
      <dgm:prSet loTypeId="urn:microsoft.com/office/officeart/2005/8/layout/vList5" loCatId="list" qsTypeId="urn:microsoft.com/office/officeart/2005/8/quickstyle/3d1" qsCatId="3D" csTypeId="urn:microsoft.com/office/officeart/2005/8/colors/accent1_2" csCatId="accent1" phldr="1"/>
      <dgm:spPr/>
      <dgm:t>
        <a:bodyPr/>
        <a:lstStyle/>
        <a:p>
          <a:endParaRPr lang="en-IN"/>
        </a:p>
      </dgm:t>
    </dgm:pt>
    <dgm:pt modelId="{1416B463-63D4-464F-BA1A-EBEF18F99D07}">
      <dgm:prSet phldrT="[Text]"/>
      <dgm:spPr/>
      <dgm:t>
        <a:bodyPr/>
        <a:lstStyle/>
        <a:p>
          <a:r>
            <a:rPr lang="en-IN" b="0" u="none" dirty="0"/>
            <a:t>Scrapping Tokyo Wards Table from Wikipedia</a:t>
          </a:r>
        </a:p>
      </dgm:t>
    </dgm:pt>
    <dgm:pt modelId="{FBC2C3C0-4805-4C04-852D-E84E5590F530}" type="parTrans" cxnId="{3BD6A4F8-D822-4A21-B7A5-F7378A1770E9}">
      <dgm:prSet/>
      <dgm:spPr/>
      <dgm:t>
        <a:bodyPr/>
        <a:lstStyle/>
        <a:p>
          <a:endParaRPr lang="en-IN"/>
        </a:p>
      </dgm:t>
    </dgm:pt>
    <dgm:pt modelId="{81DDC9A3-9774-470B-A439-0C824D4A2FF5}" type="sibTrans" cxnId="{3BD6A4F8-D822-4A21-B7A5-F7378A1770E9}">
      <dgm:prSet/>
      <dgm:spPr/>
      <dgm:t>
        <a:bodyPr/>
        <a:lstStyle/>
        <a:p>
          <a:endParaRPr lang="en-IN"/>
        </a:p>
      </dgm:t>
    </dgm:pt>
    <dgm:pt modelId="{BD961109-D965-48DB-9E86-541515C8D5FF}">
      <dgm:prSet phldrT="[Text]"/>
      <dgm:spPr/>
      <dgm:t>
        <a:bodyPr/>
        <a:lstStyle/>
        <a:p>
          <a:pPr>
            <a:buFontTx/>
            <a:buNone/>
          </a:pPr>
          <a:r>
            <a:rPr lang="en-IN" dirty="0"/>
            <a:t>  Special Wards of Tokyo page from Wiki (</a:t>
          </a:r>
          <a:r>
            <a:rPr lang="en-IN" dirty="0">
              <a:solidFill>
                <a:srgbClr val="0070C0"/>
              </a:solidFill>
              <a:hlinkClick xmlns:r="http://schemas.openxmlformats.org/officeDocument/2006/relationships" r:id="rId1">
                <a:extLst>
                  <a:ext uri="{A12FA001-AC4F-418D-AE19-62706E023703}">
                    <ahyp:hlinkClr xmlns:ahyp="http://schemas.microsoft.com/office/drawing/2018/hyperlinkcolor" val="tx"/>
                  </a:ext>
                </a:extLst>
              </a:hlinkClick>
            </a:rPr>
            <a:t>https://en.wikipedia.org/wiki/Special_wards_of_Tokyo</a:t>
          </a:r>
          <a:r>
            <a:rPr lang="en-IN" dirty="0"/>
            <a:t>)  is used to scrap the table to create a data-frame. </a:t>
          </a:r>
        </a:p>
      </dgm:t>
    </dgm:pt>
    <dgm:pt modelId="{C131B4F7-072F-4BD1-9B56-A05175FB97DD}" type="parTrans" cxnId="{ACCF5008-A5FE-4FD9-9945-98A71C0C2D5D}">
      <dgm:prSet/>
      <dgm:spPr/>
      <dgm:t>
        <a:bodyPr/>
        <a:lstStyle/>
        <a:p>
          <a:endParaRPr lang="en-IN"/>
        </a:p>
      </dgm:t>
    </dgm:pt>
    <dgm:pt modelId="{274832B6-B873-4CA8-8338-841FF534A2C8}" type="sibTrans" cxnId="{ACCF5008-A5FE-4FD9-9945-98A71C0C2D5D}">
      <dgm:prSet/>
      <dgm:spPr/>
      <dgm:t>
        <a:bodyPr/>
        <a:lstStyle/>
        <a:p>
          <a:endParaRPr lang="en-IN"/>
        </a:p>
      </dgm:t>
    </dgm:pt>
    <dgm:pt modelId="{5BB07C36-D733-4673-86E2-634E3E1FC538}">
      <dgm:prSet phldrT="[Text]"/>
      <dgm:spPr/>
      <dgm:t>
        <a:bodyPr/>
        <a:lstStyle/>
        <a:p>
          <a:r>
            <a:rPr lang="en-IN" b="0" u="none" dirty="0"/>
            <a:t>Getting Coordinates of the 1</a:t>
          </a:r>
          <a:r>
            <a:rPr lang="en-IN" b="0" u="none" baseline="30000" dirty="0"/>
            <a:t>st</a:t>
          </a:r>
          <a:r>
            <a:rPr lang="en-IN" b="0" u="none" dirty="0"/>
            <a:t> Major Districts: Geopy Client</a:t>
          </a:r>
        </a:p>
      </dgm:t>
    </dgm:pt>
    <dgm:pt modelId="{E415E86C-0EA7-4BDB-BED8-7C30ECA8BCA3}" type="parTrans" cxnId="{478A7C1A-841C-4028-911A-31CF9C344BEB}">
      <dgm:prSet/>
      <dgm:spPr/>
      <dgm:t>
        <a:bodyPr/>
        <a:lstStyle/>
        <a:p>
          <a:endParaRPr lang="en-IN"/>
        </a:p>
      </dgm:t>
    </dgm:pt>
    <dgm:pt modelId="{B821AD6E-8840-4BF2-A1A0-DBE7A2E3B332}" type="sibTrans" cxnId="{478A7C1A-841C-4028-911A-31CF9C344BEB}">
      <dgm:prSet/>
      <dgm:spPr/>
      <dgm:t>
        <a:bodyPr/>
        <a:lstStyle/>
        <a:p>
          <a:endParaRPr lang="en-IN"/>
        </a:p>
      </dgm:t>
    </dgm:pt>
    <dgm:pt modelId="{5B07F455-4BF8-4DE4-ABE7-D6D450CFCF8B}">
      <dgm:prSet phldrT="[Text]"/>
      <dgm:spPr/>
      <dgm:t>
        <a:bodyPr/>
        <a:lstStyle/>
        <a:p>
          <a:pPr>
            <a:buNone/>
          </a:pPr>
          <a:r>
            <a:rPr lang="en-IN" dirty="0"/>
            <a:t>   It captures the coordinates of these 1</a:t>
          </a:r>
          <a:r>
            <a:rPr lang="en-IN" baseline="30000" dirty="0"/>
            <a:t>st</a:t>
          </a:r>
          <a:r>
            <a:rPr lang="en-IN" dirty="0"/>
            <a:t> major districts using geocoder class of Geopy client.</a:t>
          </a:r>
        </a:p>
      </dgm:t>
    </dgm:pt>
    <dgm:pt modelId="{BBC3D79B-C887-432E-8595-C3E4691207E2}" type="parTrans" cxnId="{5188B36B-C271-4C73-AD96-45D2546675E5}">
      <dgm:prSet/>
      <dgm:spPr/>
      <dgm:t>
        <a:bodyPr/>
        <a:lstStyle/>
        <a:p>
          <a:endParaRPr lang="en-IN"/>
        </a:p>
      </dgm:t>
    </dgm:pt>
    <dgm:pt modelId="{5F409358-C1FA-43C4-B5F2-0583B76B4CB5}" type="sibTrans" cxnId="{5188B36B-C271-4C73-AD96-45D2546675E5}">
      <dgm:prSet/>
      <dgm:spPr/>
      <dgm:t>
        <a:bodyPr/>
        <a:lstStyle/>
        <a:p>
          <a:endParaRPr lang="en-IN"/>
        </a:p>
      </dgm:t>
    </dgm:pt>
    <dgm:pt modelId="{FDF5E1DD-34CB-4882-97B0-CEEF92A536A4}">
      <dgm:prSet phldrT="[Text]"/>
      <dgm:spPr/>
      <dgm:t>
        <a:bodyPr/>
        <a:lstStyle/>
        <a:p>
          <a:r>
            <a:rPr lang="en-IN" b="0" u="none" dirty="0"/>
            <a:t>Average Land Price in Major Wards of Tokyo: Web Scrapping</a:t>
          </a:r>
        </a:p>
      </dgm:t>
    </dgm:pt>
    <dgm:pt modelId="{45A27497-D279-4F70-9816-913E1FC48EEC}" type="parTrans" cxnId="{7768DECF-A633-4AD2-8C26-0BD0C44C8BE2}">
      <dgm:prSet/>
      <dgm:spPr/>
      <dgm:t>
        <a:bodyPr/>
        <a:lstStyle/>
        <a:p>
          <a:endParaRPr lang="en-IN"/>
        </a:p>
      </dgm:t>
    </dgm:pt>
    <dgm:pt modelId="{99CC253D-55FB-412A-903C-223F4F8466AB}" type="sibTrans" cxnId="{7768DECF-A633-4AD2-8C26-0BD0C44C8BE2}">
      <dgm:prSet/>
      <dgm:spPr/>
      <dgm:t>
        <a:bodyPr/>
        <a:lstStyle/>
        <a:p>
          <a:endParaRPr lang="en-IN"/>
        </a:p>
      </dgm:t>
    </dgm:pt>
    <dgm:pt modelId="{3C11C59E-0A0C-4BB4-845B-5C353C5B3E75}">
      <dgm:prSet phldrT="[Text]"/>
      <dgm:spPr/>
      <dgm:t>
        <a:bodyPr/>
        <a:lstStyle/>
        <a:p>
          <a:pPr>
            <a:buFontTx/>
            <a:buNone/>
          </a:pPr>
          <a:r>
            <a:rPr lang="en-IN" dirty="0"/>
            <a:t> </a:t>
          </a:r>
        </a:p>
      </dgm:t>
    </dgm:pt>
    <dgm:pt modelId="{1BC00E6A-A6CD-4648-9948-1D830DAE96F9}" type="parTrans" cxnId="{24AEA9A8-D014-453E-83D1-CFBE101BE631}">
      <dgm:prSet/>
      <dgm:spPr/>
      <dgm:t>
        <a:bodyPr/>
        <a:lstStyle/>
        <a:p>
          <a:endParaRPr lang="en-IN"/>
        </a:p>
      </dgm:t>
    </dgm:pt>
    <dgm:pt modelId="{181AD0FB-219B-4F4C-8CB7-D7EC1CFCAF11}" type="sibTrans" cxnId="{24AEA9A8-D014-453E-83D1-CFBE101BE631}">
      <dgm:prSet/>
      <dgm:spPr/>
      <dgm:t>
        <a:bodyPr/>
        <a:lstStyle/>
        <a:p>
          <a:endParaRPr lang="en-IN"/>
        </a:p>
      </dgm:t>
    </dgm:pt>
    <dgm:pt modelId="{9BF76449-8A81-4343-901D-B60A73229F1A}">
      <dgm:prSet phldrT="[Text]"/>
      <dgm:spPr/>
      <dgm:t>
        <a:bodyPr/>
        <a:lstStyle/>
        <a:p>
          <a:r>
            <a:rPr lang="en-IN" b="0" u="none" dirty="0"/>
            <a:t>Foursquare Location Data</a:t>
          </a:r>
        </a:p>
      </dgm:t>
    </dgm:pt>
    <dgm:pt modelId="{2EA457AF-BC6D-4D3A-B1E0-7E7BDC2E9C6C}" type="parTrans" cxnId="{BA373C2E-A766-4699-88A8-ABDB72D673A1}">
      <dgm:prSet/>
      <dgm:spPr/>
      <dgm:t>
        <a:bodyPr/>
        <a:lstStyle/>
        <a:p>
          <a:endParaRPr lang="en-IN"/>
        </a:p>
      </dgm:t>
    </dgm:pt>
    <dgm:pt modelId="{7A7C607A-7A71-4C50-8D9E-50CC8508F1A6}" type="sibTrans" cxnId="{BA373C2E-A766-4699-88A8-ABDB72D673A1}">
      <dgm:prSet/>
      <dgm:spPr/>
      <dgm:t>
        <a:bodyPr/>
        <a:lstStyle/>
        <a:p>
          <a:endParaRPr lang="en-IN"/>
        </a:p>
      </dgm:t>
    </dgm:pt>
    <dgm:pt modelId="{31143249-3D4C-4C1B-B7E0-6D194926431F}">
      <dgm:prSet phldrT="[Text]"/>
      <dgm:spPr/>
      <dgm:t>
        <a:bodyPr/>
        <a:lstStyle/>
        <a:p>
          <a:pPr>
            <a:buFontTx/>
            <a:buNone/>
          </a:pPr>
          <a:r>
            <a:rPr lang="en-IN" dirty="0"/>
            <a:t>   Foursquare (</a:t>
          </a:r>
          <a:r>
            <a:rPr lang="en-IN" dirty="0">
              <a:solidFill>
                <a:srgbClr val="0070C0"/>
              </a:solidFill>
              <a:hlinkClick xmlns:r="http://schemas.openxmlformats.org/officeDocument/2006/relationships" r:id="rId2">
                <a:extLst>
                  <a:ext uri="{A12FA001-AC4F-418D-AE19-62706E023703}">
                    <ahyp:hlinkClr xmlns:ahyp="http://schemas.microsoft.com/office/drawing/2018/hyperlinkcolor" val="tx"/>
                  </a:ext>
                </a:extLst>
              </a:hlinkClick>
            </a:rPr>
            <a:t>https://developer.foursquare.com/</a:t>
          </a:r>
          <a:r>
            <a:rPr lang="en-IN" dirty="0"/>
            <a:t>) data is very comprehensive and it powers location data for Apple, Uber etc. For this business problem, Foursquare API is used to retrieve information about the popular spots around these 6 Major Districts of Tokyo.</a:t>
          </a:r>
        </a:p>
      </dgm:t>
    </dgm:pt>
    <dgm:pt modelId="{60182D95-85EE-4B2F-92BF-0CD6BE80F152}" type="parTrans" cxnId="{23789D2F-92FC-4FDB-BDF5-F1497076AD59}">
      <dgm:prSet/>
      <dgm:spPr/>
      <dgm:t>
        <a:bodyPr/>
        <a:lstStyle/>
        <a:p>
          <a:endParaRPr lang="en-IN"/>
        </a:p>
      </dgm:t>
    </dgm:pt>
    <dgm:pt modelId="{68726E48-8842-429A-BE72-B7CD74C51F7E}" type="sibTrans" cxnId="{23789D2F-92FC-4FDB-BDF5-F1497076AD59}">
      <dgm:prSet/>
      <dgm:spPr/>
      <dgm:t>
        <a:bodyPr/>
        <a:lstStyle/>
        <a:p>
          <a:endParaRPr lang="en-IN"/>
        </a:p>
      </dgm:t>
    </dgm:pt>
    <dgm:pt modelId="{A1F240E8-5C6E-450F-8692-124BED78B855}">
      <dgm:prSet/>
      <dgm:spPr/>
      <dgm:t>
        <a:bodyPr/>
        <a:lstStyle/>
        <a:p>
          <a:r>
            <a:rPr lang="en-IN" dirty="0"/>
            <a:t>Another web-page </a:t>
          </a:r>
          <a:r>
            <a:rPr lang="en-IN" dirty="0">
              <a:solidFill>
                <a:srgbClr val="0070C0"/>
              </a:solidFill>
            </a:rPr>
            <a:t>(</a:t>
          </a:r>
          <a:r>
            <a:rPr lang="en-IN" dirty="0">
              <a:solidFill>
                <a:srgbClr val="0070C0"/>
              </a:solidFill>
              <a:hlinkClick xmlns:r="http://schemas.openxmlformats.org/officeDocument/2006/relationships" r:id="rId3">
                <a:extLst>
                  <a:ext uri="{A12FA001-AC4F-418D-AE19-62706E023703}">
                    <ahyp:hlinkClr xmlns:ahyp="http://schemas.microsoft.com/office/drawing/2018/hyperlinkcolor" val="tx"/>
                  </a:ext>
                </a:extLst>
              </a:hlinkClick>
            </a:rPr>
            <a:t>https://utinokati.com/en/details/land-market-value/area/Tokyo/</a:t>
          </a:r>
          <a:r>
            <a:rPr lang="en-IN" dirty="0"/>
            <a:t>) would be used to scrap the table and capture the average the average land price of these Major districts in a </a:t>
          </a:r>
          <a:r>
            <a:rPr lang="en-IN" dirty="0" err="1"/>
            <a:t>dataframe</a:t>
          </a:r>
          <a:r>
            <a:rPr lang="en-IN" dirty="0"/>
            <a:t>. This factor will later help us in selecting the best districts to open a restaurant.</a:t>
          </a:r>
        </a:p>
      </dgm:t>
    </dgm:pt>
    <dgm:pt modelId="{2C3011B5-6034-46C9-800C-AF282D8AD4D9}" type="parTrans" cxnId="{CF7FE733-22C2-4E47-BC9F-148F41AAF404}">
      <dgm:prSet/>
      <dgm:spPr/>
      <dgm:t>
        <a:bodyPr/>
        <a:lstStyle/>
        <a:p>
          <a:endParaRPr lang="en-IN"/>
        </a:p>
      </dgm:t>
    </dgm:pt>
    <dgm:pt modelId="{1072E74D-5769-49F7-92E3-39514AA14D41}" type="sibTrans" cxnId="{CF7FE733-22C2-4E47-BC9F-148F41AAF404}">
      <dgm:prSet/>
      <dgm:spPr/>
      <dgm:t>
        <a:bodyPr/>
        <a:lstStyle/>
        <a:p>
          <a:endParaRPr lang="en-IN"/>
        </a:p>
      </dgm:t>
    </dgm:pt>
    <dgm:pt modelId="{E2B12A14-B1D6-45DE-A089-27E0A574DCFA}" type="pres">
      <dgm:prSet presAssocID="{14793137-3085-4210-90C0-D4EAA5A1317C}" presName="Name0" presStyleCnt="0">
        <dgm:presLayoutVars>
          <dgm:dir/>
          <dgm:animLvl val="lvl"/>
          <dgm:resizeHandles val="exact"/>
        </dgm:presLayoutVars>
      </dgm:prSet>
      <dgm:spPr/>
    </dgm:pt>
    <dgm:pt modelId="{517287BC-5C40-4992-82D4-9AC37E8843FC}" type="pres">
      <dgm:prSet presAssocID="{1416B463-63D4-464F-BA1A-EBEF18F99D07}" presName="linNode" presStyleCnt="0"/>
      <dgm:spPr/>
    </dgm:pt>
    <dgm:pt modelId="{5E271C2A-8EA1-4DF6-A893-4CE017A1D18B}" type="pres">
      <dgm:prSet presAssocID="{1416B463-63D4-464F-BA1A-EBEF18F99D07}" presName="parentText" presStyleLbl="node1" presStyleIdx="0" presStyleCnt="4">
        <dgm:presLayoutVars>
          <dgm:chMax val="1"/>
          <dgm:bulletEnabled val="1"/>
        </dgm:presLayoutVars>
      </dgm:prSet>
      <dgm:spPr/>
    </dgm:pt>
    <dgm:pt modelId="{428D7AC3-AD29-4B32-9846-411CE9E61209}" type="pres">
      <dgm:prSet presAssocID="{1416B463-63D4-464F-BA1A-EBEF18F99D07}" presName="descendantText" presStyleLbl="alignAccFollowNode1" presStyleIdx="0" presStyleCnt="4">
        <dgm:presLayoutVars>
          <dgm:bulletEnabled val="1"/>
        </dgm:presLayoutVars>
      </dgm:prSet>
      <dgm:spPr/>
    </dgm:pt>
    <dgm:pt modelId="{B68F3098-5943-4DCC-BA2B-BC506C8A900D}" type="pres">
      <dgm:prSet presAssocID="{81DDC9A3-9774-470B-A439-0C824D4A2FF5}" presName="sp" presStyleCnt="0"/>
      <dgm:spPr/>
    </dgm:pt>
    <dgm:pt modelId="{300B148F-D8FA-4035-8097-95E0DBE8B5FE}" type="pres">
      <dgm:prSet presAssocID="{5BB07C36-D733-4673-86E2-634E3E1FC538}" presName="linNode" presStyleCnt="0"/>
      <dgm:spPr/>
    </dgm:pt>
    <dgm:pt modelId="{E23DD242-227F-44C1-8587-067E03D876A3}" type="pres">
      <dgm:prSet presAssocID="{5BB07C36-D733-4673-86E2-634E3E1FC538}" presName="parentText" presStyleLbl="node1" presStyleIdx="1" presStyleCnt="4">
        <dgm:presLayoutVars>
          <dgm:chMax val="1"/>
          <dgm:bulletEnabled val="1"/>
        </dgm:presLayoutVars>
      </dgm:prSet>
      <dgm:spPr/>
    </dgm:pt>
    <dgm:pt modelId="{C2DDE8A2-76F4-4A5B-A038-33A23A753A34}" type="pres">
      <dgm:prSet presAssocID="{5BB07C36-D733-4673-86E2-634E3E1FC538}" presName="descendantText" presStyleLbl="alignAccFollowNode1" presStyleIdx="1" presStyleCnt="4">
        <dgm:presLayoutVars>
          <dgm:bulletEnabled val="1"/>
        </dgm:presLayoutVars>
      </dgm:prSet>
      <dgm:spPr/>
    </dgm:pt>
    <dgm:pt modelId="{0124DF37-8F3D-43C9-8E3F-035F0CC6CF61}" type="pres">
      <dgm:prSet presAssocID="{B821AD6E-8840-4BF2-A1A0-DBE7A2E3B332}" presName="sp" presStyleCnt="0"/>
      <dgm:spPr/>
    </dgm:pt>
    <dgm:pt modelId="{D467F226-DD8E-47AD-9D70-54900C57709F}" type="pres">
      <dgm:prSet presAssocID="{FDF5E1DD-34CB-4882-97B0-CEEF92A536A4}" presName="linNode" presStyleCnt="0"/>
      <dgm:spPr/>
    </dgm:pt>
    <dgm:pt modelId="{F5A7C69D-8763-4584-A1FB-4FABDA2CAEC4}" type="pres">
      <dgm:prSet presAssocID="{FDF5E1DD-34CB-4882-97B0-CEEF92A536A4}" presName="parentText" presStyleLbl="node1" presStyleIdx="2" presStyleCnt="4">
        <dgm:presLayoutVars>
          <dgm:chMax val="1"/>
          <dgm:bulletEnabled val="1"/>
        </dgm:presLayoutVars>
      </dgm:prSet>
      <dgm:spPr/>
    </dgm:pt>
    <dgm:pt modelId="{666941AD-8825-4372-8EF8-D4F754BBBB98}" type="pres">
      <dgm:prSet presAssocID="{FDF5E1DD-34CB-4882-97B0-CEEF92A536A4}" presName="descendantText" presStyleLbl="alignAccFollowNode1" presStyleIdx="2" presStyleCnt="4">
        <dgm:presLayoutVars>
          <dgm:bulletEnabled val="1"/>
        </dgm:presLayoutVars>
      </dgm:prSet>
      <dgm:spPr/>
    </dgm:pt>
    <dgm:pt modelId="{E2F89F0D-6FC3-4343-B450-E938383BB4C1}" type="pres">
      <dgm:prSet presAssocID="{99CC253D-55FB-412A-903C-223F4F8466AB}" presName="sp" presStyleCnt="0"/>
      <dgm:spPr/>
    </dgm:pt>
    <dgm:pt modelId="{8D344BB2-9CD0-4333-8D47-A85F2DED2A5E}" type="pres">
      <dgm:prSet presAssocID="{9BF76449-8A81-4343-901D-B60A73229F1A}" presName="linNode" presStyleCnt="0"/>
      <dgm:spPr/>
    </dgm:pt>
    <dgm:pt modelId="{E01BFCE0-298F-4DF8-B49D-60215B5327F4}" type="pres">
      <dgm:prSet presAssocID="{9BF76449-8A81-4343-901D-B60A73229F1A}" presName="parentText" presStyleLbl="node1" presStyleIdx="3" presStyleCnt="4">
        <dgm:presLayoutVars>
          <dgm:chMax val="1"/>
          <dgm:bulletEnabled val="1"/>
        </dgm:presLayoutVars>
      </dgm:prSet>
      <dgm:spPr/>
    </dgm:pt>
    <dgm:pt modelId="{05D28D98-535F-46CD-9899-1218261D4653}" type="pres">
      <dgm:prSet presAssocID="{9BF76449-8A81-4343-901D-B60A73229F1A}" presName="descendantText" presStyleLbl="alignAccFollowNode1" presStyleIdx="3" presStyleCnt="4">
        <dgm:presLayoutVars>
          <dgm:bulletEnabled val="1"/>
        </dgm:presLayoutVars>
      </dgm:prSet>
      <dgm:spPr/>
    </dgm:pt>
  </dgm:ptLst>
  <dgm:cxnLst>
    <dgm:cxn modelId="{ACCF5008-A5FE-4FD9-9945-98A71C0C2D5D}" srcId="{1416B463-63D4-464F-BA1A-EBEF18F99D07}" destId="{BD961109-D965-48DB-9E86-541515C8D5FF}" srcOrd="0" destOrd="0" parTransId="{C131B4F7-072F-4BD1-9B56-A05175FB97DD}" sibTransId="{274832B6-B873-4CA8-8338-841FF534A2C8}"/>
    <dgm:cxn modelId="{478A7C1A-841C-4028-911A-31CF9C344BEB}" srcId="{14793137-3085-4210-90C0-D4EAA5A1317C}" destId="{5BB07C36-D733-4673-86E2-634E3E1FC538}" srcOrd="1" destOrd="0" parTransId="{E415E86C-0EA7-4BDB-BED8-7C30ECA8BCA3}" sibTransId="{B821AD6E-8840-4BF2-A1A0-DBE7A2E3B332}"/>
    <dgm:cxn modelId="{B67FA027-6F11-4D22-AE81-0CBBB4D52395}" type="presOf" srcId="{FDF5E1DD-34CB-4882-97B0-CEEF92A536A4}" destId="{F5A7C69D-8763-4584-A1FB-4FABDA2CAEC4}" srcOrd="0" destOrd="0" presId="urn:microsoft.com/office/officeart/2005/8/layout/vList5"/>
    <dgm:cxn modelId="{BA373C2E-A766-4699-88A8-ABDB72D673A1}" srcId="{14793137-3085-4210-90C0-D4EAA5A1317C}" destId="{9BF76449-8A81-4343-901D-B60A73229F1A}" srcOrd="3" destOrd="0" parTransId="{2EA457AF-BC6D-4D3A-B1E0-7E7BDC2E9C6C}" sibTransId="{7A7C607A-7A71-4C50-8D9E-50CC8508F1A6}"/>
    <dgm:cxn modelId="{23789D2F-92FC-4FDB-BDF5-F1497076AD59}" srcId="{9BF76449-8A81-4343-901D-B60A73229F1A}" destId="{31143249-3D4C-4C1B-B7E0-6D194926431F}" srcOrd="0" destOrd="0" parTransId="{60182D95-85EE-4B2F-92BF-0CD6BE80F152}" sibTransId="{68726E48-8842-429A-BE72-B7CD74C51F7E}"/>
    <dgm:cxn modelId="{CF7FE733-22C2-4E47-BC9F-148F41AAF404}" srcId="{FDF5E1DD-34CB-4882-97B0-CEEF92A536A4}" destId="{A1F240E8-5C6E-450F-8692-124BED78B855}" srcOrd="1" destOrd="0" parTransId="{2C3011B5-6034-46C9-800C-AF282D8AD4D9}" sibTransId="{1072E74D-5769-49F7-92E3-39514AA14D41}"/>
    <dgm:cxn modelId="{F4A0143C-15DC-4E46-AA84-42C8504D31DA}" type="presOf" srcId="{5BB07C36-D733-4673-86E2-634E3E1FC538}" destId="{E23DD242-227F-44C1-8587-067E03D876A3}" srcOrd="0" destOrd="0" presId="urn:microsoft.com/office/officeart/2005/8/layout/vList5"/>
    <dgm:cxn modelId="{5188B36B-C271-4C73-AD96-45D2546675E5}" srcId="{5BB07C36-D733-4673-86E2-634E3E1FC538}" destId="{5B07F455-4BF8-4DE4-ABE7-D6D450CFCF8B}" srcOrd="0" destOrd="0" parTransId="{BBC3D79B-C887-432E-8595-C3E4691207E2}" sibTransId="{5F409358-C1FA-43C4-B5F2-0583B76B4CB5}"/>
    <dgm:cxn modelId="{9130EA6F-BF6D-4D03-876D-7EC78167304C}" type="presOf" srcId="{5B07F455-4BF8-4DE4-ABE7-D6D450CFCF8B}" destId="{C2DDE8A2-76F4-4A5B-A038-33A23A753A34}" srcOrd="0" destOrd="0" presId="urn:microsoft.com/office/officeart/2005/8/layout/vList5"/>
    <dgm:cxn modelId="{61488F59-291F-4F3C-AE26-D2EB6893DB90}" type="presOf" srcId="{31143249-3D4C-4C1B-B7E0-6D194926431F}" destId="{05D28D98-535F-46CD-9899-1218261D4653}" srcOrd="0" destOrd="0" presId="urn:microsoft.com/office/officeart/2005/8/layout/vList5"/>
    <dgm:cxn modelId="{24AEA9A8-D014-453E-83D1-CFBE101BE631}" srcId="{FDF5E1DD-34CB-4882-97B0-CEEF92A536A4}" destId="{3C11C59E-0A0C-4BB4-845B-5C353C5B3E75}" srcOrd="0" destOrd="0" parTransId="{1BC00E6A-A6CD-4648-9948-1D830DAE96F9}" sibTransId="{181AD0FB-219B-4F4C-8CB7-D7EC1CFCAF11}"/>
    <dgm:cxn modelId="{98A85EAE-D17A-48F6-8891-048BF7800CEA}" type="presOf" srcId="{BD961109-D965-48DB-9E86-541515C8D5FF}" destId="{428D7AC3-AD29-4B32-9846-411CE9E61209}" srcOrd="0" destOrd="0" presId="urn:microsoft.com/office/officeart/2005/8/layout/vList5"/>
    <dgm:cxn modelId="{9D81B2B0-096F-4CA4-A859-4016A36A0FB1}" type="presOf" srcId="{14793137-3085-4210-90C0-D4EAA5A1317C}" destId="{E2B12A14-B1D6-45DE-A089-27E0A574DCFA}" srcOrd="0" destOrd="0" presId="urn:microsoft.com/office/officeart/2005/8/layout/vList5"/>
    <dgm:cxn modelId="{01B52BB1-913B-4975-9E3D-97D431FE8DCF}" type="presOf" srcId="{1416B463-63D4-464F-BA1A-EBEF18F99D07}" destId="{5E271C2A-8EA1-4DF6-A893-4CE017A1D18B}" srcOrd="0" destOrd="0" presId="urn:microsoft.com/office/officeart/2005/8/layout/vList5"/>
    <dgm:cxn modelId="{5F016FBC-3F35-4FC5-891F-B223B9DCE717}" type="presOf" srcId="{9BF76449-8A81-4343-901D-B60A73229F1A}" destId="{E01BFCE0-298F-4DF8-B49D-60215B5327F4}" srcOrd="0" destOrd="0" presId="urn:microsoft.com/office/officeart/2005/8/layout/vList5"/>
    <dgm:cxn modelId="{DD6537C4-A50A-461A-BF7F-62263FDEE06B}" type="presOf" srcId="{3C11C59E-0A0C-4BB4-845B-5C353C5B3E75}" destId="{666941AD-8825-4372-8EF8-D4F754BBBB98}" srcOrd="0" destOrd="0" presId="urn:microsoft.com/office/officeart/2005/8/layout/vList5"/>
    <dgm:cxn modelId="{7768DECF-A633-4AD2-8C26-0BD0C44C8BE2}" srcId="{14793137-3085-4210-90C0-D4EAA5A1317C}" destId="{FDF5E1DD-34CB-4882-97B0-CEEF92A536A4}" srcOrd="2" destOrd="0" parTransId="{45A27497-D279-4F70-9816-913E1FC48EEC}" sibTransId="{99CC253D-55FB-412A-903C-223F4F8466AB}"/>
    <dgm:cxn modelId="{36F294E0-6FFF-4752-888E-4618257B4BA8}" type="presOf" srcId="{A1F240E8-5C6E-450F-8692-124BED78B855}" destId="{666941AD-8825-4372-8EF8-D4F754BBBB98}" srcOrd="0" destOrd="1" presId="urn:microsoft.com/office/officeart/2005/8/layout/vList5"/>
    <dgm:cxn modelId="{3BD6A4F8-D822-4A21-B7A5-F7378A1770E9}" srcId="{14793137-3085-4210-90C0-D4EAA5A1317C}" destId="{1416B463-63D4-464F-BA1A-EBEF18F99D07}" srcOrd="0" destOrd="0" parTransId="{FBC2C3C0-4805-4C04-852D-E84E5590F530}" sibTransId="{81DDC9A3-9774-470B-A439-0C824D4A2FF5}"/>
    <dgm:cxn modelId="{459AFD76-B719-40B9-B29F-39C5885817AD}" type="presParOf" srcId="{E2B12A14-B1D6-45DE-A089-27E0A574DCFA}" destId="{517287BC-5C40-4992-82D4-9AC37E8843FC}" srcOrd="0" destOrd="0" presId="urn:microsoft.com/office/officeart/2005/8/layout/vList5"/>
    <dgm:cxn modelId="{A6CCB784-DEDD-427E-A3EB-37253F8ABC0D}" type="presParOf" srcId="{517287BC-5C40-4992-82D4-9AC37E8843FC}" destId="{5E271C2A-8EA1-4DF6-A893-4CE017A1D18B}" srcOrd="0" destOrd="0" presId="urn:microsoft.com/office/officeart/2005/8/layout/vList5"/>
    <dgm:cxn modelId="{765C87E6-94BA-4D29-8096-0E887EBBE3E9}" type="presParOf" srcId="{517287BC-5C40-4992-82D4-9AC37E8843FC}" destId="{428D7AC3-AD29-4B32-9846-411CE9E61209}" srcOrd="1" destOrd="0" presId="urn:microsoft.com/office/officeart/2005/8/layout/vList5"/>
    <dgm:cxn modelId="{E282DACD-8747-4A41-BDB8-BE9A9323E8C3}" type="presParOf" srcId="{E2B12A14-B1D6-45DE-A089-27E0A574DCFA}" destId="{B68F3098-5943-4DCC-BA2B-BC506C8A900D}" srcOrd="1" destOrd="0" presId="urn:microsoft.com/office/officeart/2005/8/layout/vList5"/>
    <dgm:cxn modelId="{8F9CBA92-84F7-433D-B70E-A8F6669B81BF}" type="presParOf" srcId="{E2B12A14-B1D6-45DE-A089-27E0A574DCFA}" destId="{300B148F-D8FA-4035-8097-95E0DBE8B5FE}" srcOrd="2" destOrd="0" presId="urn:microsoft.com/office/officeart/2005/8/layout/vList5"/>
    <dgm:cxn modelId="{A784C4B1-3079-45AB-ACC2-84C18F15BE6E}" type="presParOf" srcId="{300B148F-D8FA-4035-8097-95E0DBE8B5FE}" destId="{E23DD242-227F-44C1-8587-067E03D876A3}" srcOrd="0" destOrd="0" presId="urn:microsoft.com/office/officeart/2005/8/layout/vList5"/>
    <dgm:cxn modelId="{BDB7DC95-269D-4A54-8E79-156191F48BF3}" type="presParOf" srcId="{300B148F-D8FA-4035-8097-95E0DBE8B5FE}" destId="{C2DDE8A2-76F4-4A5B-A038-33A23A753A34}" srcOrd="1" destOrd="0" presId="urn:microsoft.com/office/officeart/2005/8/layout/vList5"/>
    <dgm:cxn modelId="{68E0AC92-B909-4904-8755-EB03137DAF1A}" type="presParOf" srcId="{E2B12A14-B1D6-45DE-A089-27E0A574DCFA}" destId="{0124DF37-8F3D-43C9-8E3F-035F0CC6CF61}" srcOrd="3" destOrd="0" presId="urn:microsoft.com/office/officeart/2005/8/layout/vList5"/>
    <dgm:cxn modelId="{571E5EB4-9F65-403F-A8E0-BAB2221E0348}" type="presParOf" srcId="{E2B12A14-B1D6-45DE-A089-27E0A574DCFA}" destId="{D467F226-DD8E-47AD-9D70-54900C57709F}" srcOrd="4" destOrd="0" presId="urn:microsoft.com/office/officeart/2005/8/layout/vList5"/>
    <dgm:cxn modelId="{0D074197-56E1-4EFA-BCA4-D2A185F4A3A7}" type="presParOf" srcId="{D467F226-DD8E-47AD-9D70-54900C57709F}" destId="{F5A7C69D-8763-4584-A1FB-4FABDA2CAEC4}" srcOrd="0" destOrd="0" presId="urn:microsoft.com/office/officeart/2005/8/layout/vList5"/>
    <dgm:cxn modelId="{09D07470-2EEB-4467-B66C-E0FF584D3DFF}" type="presParOf" srcId="{D467F226-DD8E-47AD-9D70-54900C57709F}" destId="{666941AD-8825-4372-8EF8-D4F754BBBB98}" srcOrd="1" destOrd="0" presId="urn:microsoft.com/office/officeart/2005/8/layout/vList5"/>
    <dgm:cxn modelId="{2639C117-DCB8-49EE-9DBE-067FE5AE552E}" type="presParOf" srcId="{E2B12A14-B1D6-45DE-A089-27E0A574DCFA}" destId="{E2F89F0D-6FC3-4343-B450-E938383BB4C1}" srcOrd="5" destOrd="0" presId="urn:microsoft.com/office/officeart/2005/8/layout/vList5"/>
    <dgm:cxn modelId="{C880608A-B231-4AD9-9C4C-E3CA972A06A6}" type="presParOf" srcId="{E2B12A14-B1D6-45DE-A089-27E0A574DCFA}" destId="{8D344BB2-9CD0-4333-8D47-A85F2DED2A5E}" srcOrd="6" destOrd="0" presId="urn:microsoft.com/office/officeart/2005/8/layout/vList5"/>
    <dgm:cxn modelId="{E47C8E80-D75F-479A-9ED2-8ED7ECEAF939}" type="presParOf" srcId="{8D344BB2-9CD0-4333-8D47-A85F2DED2A5E}" destId="{E01BFCE0-298F-4DF8-B49D-60215B5327F4}" srcOrd="0" destOrd="0" presId="urn:microsoft.com/office/officeart/2005/8/layout/vList5"/>
    <dgm:cxn modelId="{8D70752C-6B98-4748-BBBD-37528D6F680A}" type="presParOf" srcId="{8D344BB2-9CD0-4333-8D47-A85F2DED2A5E}" destId="{05D28D98-535F-46CD-9899-1218261D465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321"/>
          <a:ext cx="4802031" cy="7516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227375" y="169443"/>
          <a:ext cx="413410" cy="41341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868162" y="321"/>
          <a:ext cx="3933868" cy="75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550" tIns="79550" rIns="79550" bIns="79550" numCol="1" spcCol="1270" anchor="ctr" anchorCtr="0">
          <a:noAutofit/>
        </a:bodyPr>
        <a:lstStyle/>
        <a:p>
          <a:pPr marL="0" lvl="0" indent="0" algn="l" defTabSz="1111250">
            <a:lnSpc>
              <a:spcPct val="100000"/>
            </a:lnSpc>
            <a:spcBef>
              <a:spcPct val="0"/>
            </a:spcBef>
            <a:spcAft>
              <a:spcPct val="35000"/>
            </a:spcAft>
            <a:buNone/>
          </a:pPr>
          <a:r>
            <a:rPr lang="en-US" sz="2500" kern="1200" dirty="0"/>
            <a:t>Results</a:t>
          </a:r>
        </a:p>
      </dsp:txBody>
      <dsp:txXfrm>
        <a:off x="868162" y="321"/>
        <a:ext cx="3933868" cy="751656"/>
      </dsp:txXfrm>
    </dsp:sp>
    <dsp:sp modelId="{5DD1A591-E379-4123-AFEF-0E0E1C78A6C8}">
      <dsp:nvSpPr>
        <dsp:cNvPr id="0" name=""/>
        <dsp:cNvSpPr/>
      </dsp:nvSpPr>
      <dsp:spPr>
        <a:xfrm>
          <a:off x="0" y="939891"/>
          <a:ext cx="4802031" cy="7516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227375" y="1109014"/>
          <a:ext cx="413410" cy="41341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868162" y="939891"/>
          <a:ext cx="3933868" cy="75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550" tIns="79550" rIns="79550" bIns="79550" numCol="1" spcCol="1270" anchor="ctr" anchorCtr="0">
          <a:noAutofit/>
        </a:bodyPr>
        <a:lstStyle/>
        <a:p>
          <a:pPr marL="0" lvl="0" indent="0" algn="l" defTabSz="1111250">
            <a:lnSpc>
              <a:spcPct val="100000"/>
            </a:lnSpc>
            <a:spcBef>
              <a:spcPct val="0"/>
            </a:spcBef>
            <a:spcAft>
              <a:spcPct val="35000"/>
            </a:spcAft>
            <a:buNone/>
          </a:pPr>
          <a:r>
            <a:rPr lang="en-US" sz="2500" kern="1200" dirty="0"/>
            <a:t>Conclusion</a:t>
          </a:r>
        </a:p>
      </dsp:txBody>
      <dsp:txXfrm>
        <a:off x="868162" y="939891"/>
        <a:ext cx="3933868" cy="751656"/>
      </dsp:txXfrm>
    </dsp:sp>
    <dsp:sp modelId="{B231036C-5FBE-4605-8393-F1B6359EE169}">
      <dsp:nvSpPr>
        <dsp:cNvPr id="0" name=""/>
        <dsp:cNvSpPr/>
      </dsp:nvSpPr>
      <dsp:spPr>
        <a:xfrm>
          <a:off x="0" y="1879461"/>
          <a:ext cx="4802031" cy="7516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BFE9C-AA80-43CE-8FF6-8D33BAD07C57}">
      <dsp:nvSpPr>
        <dsp:cNvPr id="0" name=""/>
        <dsp:cNvSpPr/>
      </dsp:nvSpPr>
      <dsp:spPr>
        <a:xfrm>
          <a:off x="227375" y="2048584"/>
          <a:ext cx="413410" cy="41341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6AE736-B6E0-4DC7-8429-5ADFCF947C4F}">
      <dsp:nvSpPr>
        <dsp:cNvPr id="0" name=""/>
        <dsp:cNvSpPr/>
      </dsp:nvSpPr>
      <dsp:spPr>
        <a:xfrm>
          <a:off x="868162" y="1879461"/>
          <a:ext cx="3933868" cy="751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550" tIns="79550" rIns="79550" bIns="79550" numCol="1" spcCol="1270" anchor="ctr" anchorCtr="0">
          <a:noAutofit/>
        </a:bodyPr>
        <a:lstStyle/>
        <a:p>
          <a:pPr marL="0" lvl="0" indent="0" algn="l" defTabSz="1111250">
            <a:lnSpc>
              <a:spcPct val="100000"/>
            </a:lnSpc>
            <a:spcBef>
              <a:spcPct val="0"/>
            </a:spcBef>
            <a:spcAft>
              <a:spcPct val="35000"/>
            </a:spcAft>
            <a:buNone/>
          </a:pPr>
          <a:r>
            <a:rPr lang="en-US" sz="2500" kern="1200" dirty="0"/>
            <a:t>Discussion</a:t>
          </a:r>
        </a:p>
      </dsp:txBody>
      <dsp:txXfrm>
        <a:off x="868162" y="1879461"/>
        <a:ext cx="3933868" cy="7516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310"/>
          <a:ext cx="4802031" cy="7264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219751" y="163762"/>
          <a:ext cx="399549" cy="39954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839053" y="310"/>
          <a:ext cx="3962977" cy="726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883" tIns="76883" rIns="76883" bIns="76883" numCol="1" spcCol="1270" anchor="ctr" anchorCtr="0">
          <a:noAutofit/>
        </a:bodyPr>
        <a:lstStyle/>
        <a:p>
          <a:pPr marL="0" lvl="0" indent="0" algn="l" defTabSz="1111250">
            <a:lnSpc>
              <a:spcPct val="100000"/>
            </a:lnSpc>
            <a:spcBef>
              <a:spcPct val="0"/>
            </a:spcBef>
            <a:spcAft>
              <a:spcPct val="35000"/>
            </a:spcAft>
            <a:buNone/>
          </a:pPr>
          <a:r>
            <a:rPr lang="en-US" sz="2500" kern="1200" dirty="0"/>
            <a:t>Introduction</a:t>
          </a:r>
        </a:p>
      </dsp:txBody>
      <dsp:txXfrm>
        <a:off x="839053" y="310"/>
        <a:ext cx="3962977" cy="726452"/>
      </dsp:txXfrm>
    </dsp:sp>
    <dsp:sp modelId="{5DD1A591-E379-4123-AFEF-0E0E1C78A6C8}">
      <dsp:nvSpPr>
        <dsp:cNvPr id="0" name=""/>
        <dsp:cNvSpPr/>
      </dsp:nvSpPr>
      <dsp:spPr>
        <a:xfrm>
          <a:off x="0" y="908376"/>
          <a:ext cx="4802031" cy="7264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219751" y="1071828"/>
          <a:ext cx="399549" cy="39954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839053" y="908376"/>
          <a:ext cx="3962977" cy="726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883" tIns="76883" rIns="76883" bIns="76883" numCol="1" spcCol="1270" anchor="ctr" anchorCtr="0">
          <a:noAutofit/>
        </a:bodyPr>
        <a:lstStyle/>
        <a:p>
          <a:pPr marL="0" lvl="0" indent="0" algn="l" defTabSz="1111250">
            <a:lnSpc>
              <a:spcPct val="100000"/>
            </a:lnSpc>
            <a:spcBef>
              <a:spcPct val="0"/>
            </a:spcBef>
            <a:spcAft>
              <a:spcPct val="35000"/>
            </a:spcAft>
            <a:buNone/>
          </a:pPr>
          <a:r>
            <a:rPr lang="en-US" sz="2500" kern="1200" dirty="0"/>
            <a:t>Description of Data</a:t>
          </a:r>
        </a:p>
      </dsp:txBody>
      <dsp:txXfrm>
        <a:off x="839053" y="908376"/>
        <a:ext cx="3962977" cy="726452"/>
      </dsp:txXfrm>
    </dsp:sp>
    <dsp:sp modelId="{B231036C-5FBE-4605-8393-F1B6359EE169}">
      <dsp:nvSpPr>
        <dsp:cNvPr id="0" name=""/>
        <dsp:cNvSpPr/>
      </dsp:nvSpPr>
      <dsp:spPr>
        <a:xfrm>
          <a:off x="0" y="1816442"/>
          <a:ext cx="4802031" cy="7264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BFE9C-AA80-43CE-8FF6-8D33BAD07C57}">
      <dsp:nvSpPr>
        <dsp:cNvPr id="0" name=""/>
        <dsp:cNvSpPr/>
      </dsp:nvSpPr>
      <dsp:spPr>
        <a:xfrm>
          <a:off x="219751" y="1979894"/>
          <a:ext cx="399549" cy="39954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6AE736-B6E0-4DC7-8429-5ADFCF947C4F}">
      <dsp:nvSpPr>
        <dsp:cNvPr id="0" name=""/>
        <dsp:cNvSpPr/>
      </dsp:nvSpPr>
      <dsp:spPr>
        <a:xfrm>
          <a:off x="839053" y="1816442"/>
          <a:ext cx="3962977" cy="726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883" tIns="76883" rIns="76883" bIns="76883" numCol="1" spcCol="1270" anchor="ctr" anchorCtr="0">
          <a:noAutofit/>
        </a:bodyPr>
        <a:lstStyle/>
        <a:p>
          <a:pPr marL="0" lvl="0" indent="0" algn="l" defTabSz="1111250">
            <a:lnSpc>
              <a:spcPct val="100000"/>
            </a:lnSpc>
            <a:spcBef>
              <a:spcPct val="0"/>
            </a:spcBef>
            <a:spcAft>
              <a:spcPct val="35000"/>
            </a:spcAft>
            <a:buNone/>
          </a:pPr>
          <a:r>
            <a:rPr lang="en-US" sz="2500" kern="1200" dirty="0"/>
            <a:t>Methodology</a:t>
          </a:r>
        </a:p>
      </dsp:txBody>
      <dsp:txXfrm>
        <a:off x="839053" y="1816442"/>
        <a:ext cx="3962977" cy="7264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8D7AC3-AD29-4B32-9846-411CE9E61209}">
      <dsp:nvSpPr>
        <dsp:cNvPr id="0" name=""/>
        <dsp:cNvSpPr/>
      </dsp:nvSpPr>
      <dsp:spPr>
        <a:xfrm rot="5400000">
          <a:off x="5582226" y="-2233184"/>
          <a:ext cx="1003671" cy="5726176"/>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FontTx/>
            <a:buNone/>
          </a:pPr>
          <a:r>
            <a:rPr lang="en-IN" sz="1100" kern="1200" dirty="0"/>
            <a:t>  Special Wards of Tokyo page from Wiki (</a:t>
          </a:r>
          <a:r>
            <a:rPr lang="en-IN" sz="1100" kern="1200" dirty="0">
              <a:solidFill>
                <a:srgbClr val="0070C0"/>
              </a:solidFill>
              <a:hlinkClick xmlns:r="http://schemas.openxmlformats.org/officeDocument/2006/relationships" r:id="rId1">
                <a:extLst>
                  <a:ext uri="{A12FA001-AC4F-418D-AE19-62706E023703}">
                    <ahyp:hlinkClr xmlns:ahyp="http://schemas.microsoft.com/office/drawing/2018/hyperlinkcolor" val="tx"/>
                  </a:ext>
                </a:extLst>
              </a:hlinkClick>
            </a:rPr>
            <a:t>https://en.wikipedia.org/wiki/Special_wards_of_Tokyo</a:t>
          </a:r>
          <a:r>
            <a:rPr lang="en-IN" sz="1100" kern="1200" dirty="0"/>
            <a:t>)  is used to scrap the table to create a data-frame. </a:t>
          </a:r>
        </a:p>
      </dsp:txBody>
      <dsp:txXfrm rot="-5400000">
        <a:off x="3220974" y="177063"/>
        <a:ext cx="5677181" cy="905681"/>
      </dsp:txXfrm>
    </dsp:sp>
    <dsp:sp modelId="{5E271C2A-8EA1-4DF6-A893-4CE017A1D18B}">
      <dsp:nvSpPr>
        <dsp:cNvPr id="0" name=""/>
        <dsp:cNvSpPr/>
      </dsp:nvSpPr>
      <dsp:spPr>
        <a:xfrm>
          <a:off x="0" y="2608"/>
          <a:ext cx="3220974" cy="1254589"/>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IN" sz="2100" b="0" u="none" kern="1200" dirty="0"/>
            <a:t>Scrapping Tokyo Wards Table from Wikipedia</a:t>
          </a:r>
        </a:p>
      </dsp:txBody>
      <dsp:txXfrm>
        <a:off x="61244" y="63852"/>
        <a:ext cx="3098486" cy="1132101"/>
      </dsp:txXfrm>
    </dsp:sp>
    <dsp:sp modelId="{C2DDE8A2-76F4-4A5B-A038-33A23A753A34}">
      <dsp:nvSpPr>
        <dsp:cNvPr id="0" name=""/>
        <dsp:cNvSpPr/>
      </dsp:nvSpPr>
      <dsp:spPr>
        <a:xfrm rot="5400000">
          <a:off x="5582226" y="-915866"/>
          <a:ext cx="1003671" cy="5726176"/>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None/>
          </a:pPr>
          <a:r>
            <a:rPr lang="en-IN" sz="1100" kern="1200" dirty="0"/>
            <a:t>   It captures the coordinates of these 1</a:t>
          </a:r>
          <a:r>
            <a:rPr lang="en-IN" sz="1100" kern="1200" baseline="30000" dirty="0"/>
            <a:t>st</a:t>
          </a:r>
          <a:r>
            <a:rPr lang="en-IN" sz="1100" kern="1200" dirty="0"/>
            <a:t> major districts using geocoder class of Geopy client.</a:t>
          </a:r>
        </a:p>
      </dsp:txBody>
      <dsp:txXfrm rot="-5400000">
        <a:off x="3220974" y="1494381"/>
        <a:ext cx="5677181" cy="905681"/>
      </dsp:txXfrm>
    </dsp:sp>
    <dsp:sp modelId="{E23DD242-227F-44C1-8587-067E03D876A3}">
      <dsp:nvSpPr>
        <dsp:cNvPr id="0" name=""/>
        <dsp:cNvSpPr/>
      </dsp:nvSpPr>
      <dsp:spPr>
        <a:xfrm>
          <a:off x="0" y="1319927"/>
          <a:ext cx="3220974" cy="1254589"/>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IN" sz="2100" b="0" u="none" kern="1200" dirty="0"/>
            <a:t>Getting Coordinates of the 1</a:t>
          </a:r>
          <a:r>
            <a:rPr lang="en-IN" sz="2100" b="0" u="none" kern="1200" baseline="30000" dirty="0"/>
            <a:t>st</a:t>
          </a:r>
          <a:r>
            <a:rPr lang="en-IN" sz="2100" b="0" u="none" kern="1200" dirty="0"/>
            <a:t> Major Districts: Geopy Client</a:t>
          </a:r>
        </a:p>
      </dsp:txBody>
      <dsp:txXfrm>
        <a:off x="61244" y="1381171"/>
        <a:ext cx="3098486" cy="1132101"/>
      </dsp:txXfrm>
    </dsp:sp>
    <dsp:sp modelId="{666941AD-8825-4372-8EF8-D4F754BBBB98}">
      <dsp:nvSpPr>
        <dsp:cNvPr id="0" name=""/>
        <dsp:cNvSpPr/>
      </dsp:nvSpPr>
      <dsp:spPr>
        <a:xfrm rot="5400000">
          <a:off x="5582226" y="401452"/>
          <a:ext cx="1003671" cy="5726176"/>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FontTx/>
            <a:buNone/>
          </a:pPr>
          <a:r>
            <a:rPr lang="en-IN" sz="1100" kern="1200" dirty="0"/>
            <a:t> </a:t>
          </a:r>
        </a:p>
        <a:p>
          <a:pPr marL="57150" lvl="1" indent="-57150" algn="l" defTabSz="488950">
            <a:lnSpc>
              <a:spcPct val="90000"/>
            </a:lnSpc>
            <a:spcBef>
              <a:spcPct val="0"/>
            </a:spcBef>
            <a:spcAft>
              <a:spcPct val="15000"/>
            </a:spcAft>
            <a:buChar char="•"/>
          </a:pPr>
          <a:r>
            <a:rPr lang="en-IN" sz="1100" kern="1200" dirty="0"/>
            <a:t>Another web-page </a:t>
          </a:r>
          <a:r>
            <a:rPr lang="en-IN" sz="1100" kern="1200" dirty="0">
              <a:solidFill>
                <a:srgbClr val="0070C0"/>
              </a:solidFill>
            </a:rPr>
            <a:t>(</a:t>
          </a:r>
          <a:r>
            <a:rPr lang="en-IN" sz="1100" kern="1200" dirty="0">
              <a:solidFill>
                <a:srgbClr val="0070C0"/>
              </a:solidFill>
              <a:hlinkClick xmlns:r="http://schemas.openxmlformats.org/officeDocument/2006/relationships" r:id="rId2">
                <a:extLst>
                  <a:ext uri="{A12FA001-AC4F-418D-AE19-62706E023703}">
                    <ahyp:hlinkClr xmlns:ahyp="http://schemas.microsoft.com/office/drawing/2018/hyperlinkcolor" val="tx"/>
                  </a:ext>
                </a:extLst>
              </a:hlinkClick>
            </a:rPr>
            <a:t>https://utinokati.com/en/details/land-market-value/area/Tokyo/</a:t>
          </a:r>
          <a:r>
            <a:rPr lang="en-IN" sz="1100" kern="1200" dirty="0"/>
            <a:t>) would be used to scrap the table and capture the average the average land price of these Major districts in a </a:t>
          </a:r>
          <a:r>
            <a:rPr lang="en-IN" sz="1100" kern="1200" dirty="0" err="1"/>
            <a:t>dataframe</a:t>
          </a:r>
          <a:r>
            <a:rPr lang="en-IN" sz="1100" kern="1200" dirty="0"/>
            <a:t>. This factor will later help us in selecting the best districts to open a restaurant.</a:t>
          </a:r>
        </a:p>
      </dsp:txBody>
      <dsp:txXfrm rot="-5400000">
        <a:off x="3220974" y="2811700"/>
        <a:ext cx="5677181" cy="905681"/>
      </dsp:txXfrm>
    </dsp:sp>
    <dsp:sp modelId="{F5A7C69D-8763-4584-A1FB-4FABDA2CAEC4}">
      <dsp:nvSpPr>
        <dsp:cNvPr id="0" name=""/>
        <dsp:cNvSpPr/>
      </dsp:nvSpPr>
      <dsp:spPr>
        <a:xfrm>
          <a:off x="0" y="2637245"/>
          <a:ext cx="3220974" cy="1254589"/>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IN" sz="2100" b="0" u="none" kern="1200" dirty="0"/>
            <a:t>Average Land Price in Major Wards of Tokyo: Web Scrapping</a:t>
          </a:r>
        </a:p>
      </dsp:txBody>
      <dsp:txXfrm>
        <a:off x="61244" y="2698489"/>
        <a:ext cx="3098486" cy="1132101"/>
      </dsp:txXfrm>
    </dsp:sp>
    <dsp:sp modelId="{05D28D98-535F-46CD-9899-1218261D4653}">
      <dsp:nvSpPr>
        <dsp:cNvPr id="0" name=""/>
        <dsp:cNvSpPr/>
      </dsp:nvSpPr>
      <dsp:spPr>
        <a:xfrm rot="5400000">
          <a:off x="5582226" y="1718770"/>
          <a:ext cx="1003671" cy="5726176"/>
        </a:xfrm>
        <a:prstGeom prst="round2Same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FontTx/>
            <a:buNone/>
          </a:pPr>
          <a:r>
            <a:rPr lang="en-IN" sz="1100" kern="1200" dirty="0"/>
            <a:t>   Foursquare (</a:t>
          </a:r>
          <a:r>
            <a:rPr lang="en-IN" sz="1100" kern="1200" dirty="0">
              <a:solidFill>
                <a:srgbClr val="0070C0"/>
              </a:solidFill>
              <a:hlinkClick xmlns:r="http://schemas.openxmlformats.org/officeDocument/2006/relationships" r:id="rId3">
                <a:extLst>
                  <a:ext uri="{A12FA001-AC4F-418D-AE19-62706E023703}">
                    <ahyp:hlinkClr xmlns:ahyp="http://schemas.microsoft.com/office/drawing/2018/hyperlinkcolor" val="tx"/>
                  </a:ext>
                </a:extLst>
              </a:hlinkClick>
            </a:rPr>
            <a:t>https://developer.foursquare.com/</a:t>
          </a:r>
          <a:r>
            <a:rPr lang="en-IN" sz="1100" kern="1200" dirty="0"/>
            <a:t>) data is very comprehensive and it powers location data for Apple, Uber etc. For this business problem, Foursquare API is used to retrieve information about the popular spots around these 6 Major Districts of Tokyo.</a:t>
          </a:r>
        </a:p>
      </dsp:txBody>
      <dsp:txXfrm rot="-5400000">
        <a:off x="3220974" y="4129018"/>
        <a:ext cx="5677181" cy="905681"/>
      </dsp:txXfrm>
    </dsp:sp>
    <dsp:sp modelId="{E01BFCE0-298F-4DF8-B49D-60215B5327F4}">
      <dsp:nvSpPr>
        <dsp:cNvPr id="0" name=""/>
        <dsp:cNvSpPr/>
      </dsp:nvSpPr>
      <dsp:spPr>
        <a:xfrm>
          <a:off x="0" y="3954564"/>
          <a:ext cx="3220974" cy="1254589"/>
        </a:xfrm>
        <a:prstGeom prst="round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40005" rIns="80010" bIns="40005" numCol="1" spcCol="1270" anchor="ctr" anchorCtr="0">
          <a:noAutofit/>
        </a:bodyPr>
        <a:lstStyle/>
        <a:p>
          <a:pPr marL="0" lvl="0" indent="0" algn="ctr" defTabSz="933450">
            <a:lnSpc>
              <a:spcPct val="90000"/>
            </a:lnSpc>
            <a:spcBef>
              <a:spcPct val="0"/>
            </a:spcBef>
            <a:spcAft>
              <a:spcPct val="35000"/>
            </a:spcAft>
            <a:buNone/>
          </a:pPr>
          <a:r>
            <a:rPr lang="en-IN" sz="2100" b="0" u="none" kern="1200" dirty="0"/>
            <a:t>Foursquare Location Data</a:t>
          </a:r>
        </a:p>
      </dsp:txBody>
      <dsp:txXfrm>
        <a:off x="61244" y="4015808"/>
        <a:ext cx="3098486" cy="11321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5/16/2019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5/16/2019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5/16/2019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5/16/2019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5/16/2019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5/16/2019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5/16/2019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5/16/2019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7.jpe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3">
            <a:duotone>
              <a:prstClr val="black"/>
              <a:schemeClr val="accent5">
                <a:tint val="45000"/>
                <a:satMod val="400000"/>
              </a:schemeClr>
            </a:duotone>
            <a:alphaModFix amt="25000"/>
            <a:extLst/>
          </a:blip>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1092325" y="1447800"/>
            <a:ext cx="8825658" cy="3329581"/>
          </a:xfrm>
        </p:spPr>
        <p:txBody>
          <a:bodyPr>
            <a:normAutofit/>
          </a:bodyPr>
          <a:lstStyle/>
          <a:p>
            <a:r>
              <a:rPr lang="en-US" dirty="0"/>
              <a:t>The Battle Of </a:t>
            </a:r>
            <a:r>
              <a:rPr lang="en-US" dirty="0" err="1"/>
              <a:t>Neighbourhoods</a:t>
            </a:r>
            <a:endParaRPr lang="ru-RU" dirty="0"/>
          </a:p>
        </p:txBody>
      </p:sp>
      <p:sp>
        <p:nvSpPr>
          <p:cNvPr id="3" name="Subtitle 2">
            <a:extLst>
              <a:ext uri="{FF2B5EF4-FFF2-40B4-BE49-F238E27FC236}">
                <a16:creationId xmlns:a16="http://schemas.microsoft.com/office/drawing/2014/main" id="{B4CA222A-88BC-48F4-9AE8-2115B7D1E6DC}"/>
              </a:ext>
            </a:extLst>
          </p:cNvPr>
          <p:cNvSpPr>
            <a:spLocks noGrp="1"/>
          </p:cNvSpPr>
          <p:nvPr>
            <p:ph type="subTitle" idx="1"/>
          </p:nvPr>
        </p:nvSpPr>
        <p:spPr>
          <a:xfrm>
            <a:off x="1154955" y="4777380"/>
            <a:ext cx="8825658" cy="861420"/>
          </a:xfrm>
        </p:spPr>
        <p:txBody>
          <a:bodyPr>
            <a:normAutofit/>
          </a:bodyPr>
          <a:lstStyle/>
          <a:p>
            <a:r>
              <a:rPr lang="en-US" dirty="0"/>
              <a:t>IBM Coursera capstone project </a:t>
            </a:r>
          </a:p>
          <a:p>
            <a:r>
              <a:rPr lang="en-US" dirty="0"/>
              <a:t>By – Astha c</a:t>
            </a:r>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000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426066"/>
            <a:ext cx="4802031" cy="720140"/>
          </a:xfrm>
        </p:spPr>
        <p:txBody>
          <a:bodyPr>
            <a:normAutofit fontScale="90000"/>
          </a:bodyPr>
          <a:lstStyle/>
          <a:p>
            <a:r>
              <a:rPr lang="en-US" dirty="0"/>
              <a:t>Contents</a:t>
            </a:r>
          </a:p>
        </p:txBody>
      </p:sp>
      <p:pic>
        <p:nvPicPr>
          <p:cNvPr id="18" name="Picture 17" descr="abstract image">
            <a:extLst>
              <a:ext uri="{FF2B5EF4-FFF2-40B4-BE49-F238E27FC236}">
                <a16:creationId xmlns:a16="http://schemas.microsoft.com/office/drawing/2014/main" id="{D4405318-CC16-40AE-BFE1-B9E42D20DF34}"/>
              </a:ext>
            </a:extLst>
          </p:cNvPr>
          <p:cNvPicPr>
            <a:picLocks noChangeAspect="1"/>
          </p:cNvPicPr>
          <p:nvPr/>
        </p:nvPicPr>
        <p:blipFill rotWithShape="1">
          <a:blip r:embed="rId3">
            <a:extLst/>
          </a:blip>
          <a:srcRect l="22999" r="23682"/>
          <a:stretch/>
        </p:blipFill>
        <p:spPr>
          <a:xfrm>
            <a:off x="6100398" y="10"/>
            <a:ext cx="6094412"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descr="SmartArt graphic">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2174523364"/>
              </p:ext>
            </p:extLst>
          </p:nvPr>
        </p:nvGraphicFramePr>
        <p:xfrm>
          <a:off x="650668" y="3931920"/>
          <a:ext cx="4802031" cy="26314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Content Placeholder 3" descr="SmartArt graphic">
            <a:extLst>
              <a:ext uri="{FF2B5EF4-FFF2-40B4-BE49-F238E27FC236}">
                <a16:creationId xmlns:a16="http://schemas.microsoft.com/office/drawing/2014/main" id="{A89CFA8D-A934-4D09-877C-E3EA848EA838}"/>
              </a:ext>
            </a:extLst>
          </p:cNvPr>
          <p:cNvGraphicFramePr>
            <a:graphicFrameLocks/>
          </p:cNvGraphicFramePr>
          <p:nvPr>
            <p:extLst>
              <p:ext uri="{D42A27DB-BD31-4B8C-83A1-F6EECF244321}">
                <p14:modId xmlns:p14="http://schemas.microsoft.com/office/powerpoint/2010/main" val="2408543746"/>
              </p:ext>
            </p:extLst>
          </p:nvPr>
        </p:nvGraphicFramePr>
        <p:xfrm>
          <a:off x="650668" y="1243336"/>
          <a:ext cx="4802031" cy="254320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333881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1042352" y="474491"/>
            <a:ext cx="9404723" cy="561829"/>
          </a:xfrm>
        </p:spPr>
        <p:txBody>
          <a:bodyPr/>
          <a:lstStyle/>
          <a:p>
            <a:r>
              <a:rPr lang="en-US" sz="2800" dirty="0"/>
              <a:t>Introduction – Background to Business Problem</a:t>
            </a:r>
            <a:endParaRPr lang="ru-RU" sz="2800" dirty="0"/>
          </a:p>
        </p:txBody>
      </p:sp>
      <p:sp>
        <p:nvSpPr>
          <p:cNvPr id="3" name="Content Placeholder 2">
            <a:extLst>
              <a:ext uri="{FF2B5EF4-FFF2-40B4-BE49-F238E27FC236}">
                <a16:creationId xmlns:a16="http://schemas.microsoft.com/office/drawing/2014/main" id="{A4B04CC8-8C84-4C76-ACA7-854EDD70B7F4}"/>
              </a:ext>
            </a:extLst>
          </p:cNvPr>
          <p:cNvSpPr>
            <a:spLocks noGrp="1"/>
          </p:cNvSpPr>
          <p:nvPr>
            <p:ph idx="1"/>
          </p:nvPr>
        </p:nvSpPr>
        <p:spPr>
          <a:xfrm>
            <a:off x="1119504" y="3902954"/>
            <a:ext cx="8946541" cy="2223526"/>
          </a:xfrm>
        </p:spPr>
        <p:txBody>
          <a:bodyPr>
            <a:normAutofit fontScale="70000" lnSpcReduction="20000"/>
          </a:bodyPr>
          <a:lstStyle/>
          <a:p>
            <a:r>
              <a:rPr lang="en-IN" dirty="0"/>
              <a:t>Business personnel’s who want to invest in a business or open a restaurant. This analysis will be a comprehensive guide to start or expand restaurants targeting the large pool of students in Tokyo during lunch hours.</a:t>
            </a:r>
          </a:p>
          <a:p>
            <a:r>
              <a:rPr lang="en-IN" dirty="0"/>
              <a:t>Freelancers who love to open their own restaurant as the side business. This analysis will give them an idea, how good it is to open a restaurant along with the pros and cons of this restaurant business.</a:t>
            </a:r>
          </a:p>
          <a:p>
            <a:r>
              <a:rPr lang="en-IN" dirty="0"/>
              <a:t>New comers in the city/ Students/ Freshers, to find reasonable lunch/breakfast place closer to their colleges.</a:t>
            </a:r>
          </a:p>
          <a:p>
            <a:r>
              <a:rPr lang="en-IN" dirty="0"/>
              <a:t>Students/ Professionals who are interested in Data Science and want to implement some of the most used Data Analysis methods to obtain necessary data, analyse it, and conclude it.</a:t>
            </a:r>
          </a:p>
        </p:txBody>
      </p:sp>
      <p:sp>
        <p:nvSpPr>
          <p:cNvPr id="5" name="Title 1">
            <a:extLst>
              <a:ext uri="{FF2B5EF4-FFF2-40B4-BE49-F238E27FC236}">
                <a16:creationId xmlns:a16="http://schemas.microsoft.com/office/drawing/2014/main" id="{FD5395D7-5BAE-4B34-918E-A3F59DFF50D8}"/>
              </a:ext>
            </a:extLst>
          </p:cNvPr>
          <p:cNvSpPr txBox="1">
            <a:spLocks/>
          </p:cNvSpPr>
          <p:nvPr/>
        </p:nvSpPr>
        <p:spPr>
          <a:xfrm>
            <a:off x="1052512" y="3341125"/>
            <a:ext cx="9404723" cy="56182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Target Audience</a:t>
            </a:r>
            <a:endParaRPr lang="ru-RU" sz="2800" dirty="0"/>
          </a:p>
        </p:txBody>
      </p:sp>
      <p:sp>
        <p:nvSpPr>
          <p:cNvPr id="7" name="Content Placeholder 2">
            <a:extLst>
              <a:ext uri="{FF2B5EF4-FFF2-40B4-BE49-F238E27FC236}">
                <a16:creationId xmlns:a16="http://schemas.microsoft.com/office/drawing/2014/main" id="{406104C6-D2E9-4EE9-85E8-77970CDB8B67}"/>
              </a:ext>
            </a:extLst>
          </p:cNvPr>
          <p:cNvSpPr txBox="1">
            <a:spLocks/>
          </p:cNvSpPr>
          <p:nvPr/>
        </p:nvSpPr>
        <p:spPr>
          <a:xfrm>
            <a:off x="1119504" y="1058691"/>
            <a:ext cx="8946541" cy="2223526"/>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r>
              <a:rPr lang="en-IN" b="1" u="sng" dirty="0"/>
              <a:t>Problem Statement:</a:t>
            </a:r>
            <a:r>
              <a:rPr lang="en-IN" u="sng" dirty="0"/>
              <a:t> Prospects of a Lunch Eating Joint close to College Areas in Tokyo, Japan.</a:t>
            </a:r>
            <a:endParaRPr lang="en-IN" dirty="0"/>
          </a:p>
          <a:p>
            <a:pPr marL="0" indent="0">
              <a:buNone/>
            </a:pPr>
            <a:r>
              <a:rPr lang="en-IN" dirty="0"/>
              <a:t>Tokyo is one of the most populous metropolitan cities in the world. Currently ranked in the top 5 of global economic power index. So, this makes Tokyo as one of the best places to start with a new business opportunity.</a:t>
            </a:r>
          </a:p>
          <a:p>
            <a:pPr marL="0" indent="0">
              <a:buNone/>
            </a:pPr>
            <a:r>
              <a:rPr lang="en-IN" dirty="0"/>
              <a:t>During the daytime, especially in the morning and during the lunch hours, campus areas around colleges provide huge opportunities for Eating joints business. Reasonably priced shops are usually always full during the breakfast and lunch hours (11 am - 3 pm) and, given this scenario, we will go through the pros and cons of opening a breakfast cum lunch eating joint in highly dense college places. Usually the profit margin for a decent food joint lies within 15−20% range but, it can be higher, as we will be discussing here more in detail. The core of Tokyo is made of 23 wards (municipalities) but, will be later choosing the 6 busy business wards of Tokyo — 'Odaiba','Shinjuku','Kinshicho','Shinagawa','Shibuya','Ikebukuro', to target the college students.</a:t>
            </a:r>
          </a:p>
        </p:txBody>
      </p:sp>
    </p:spTree>
    <p:extLst>
      <p:ext uri="{BB962C8B-B14F-4D97-AF65-F5344CB8AC3E}">
        <p14:creationId xmlns:p14="http://schemas.microsoft.com/office/powerpoint/2010/main" val="70285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1042352" y="474491"/>
            <a:ext cx="9404723" cy="561829"/>
          </a:xfrm>
        </p:spPr>
        <p:txBody>
          <a:bodyPr/>
          <a:lstStyle/>
          <a:p>
            <a:r>
              <a:rPr lang="en-US" sz="2800" dirty="0"/>
              <a:t>Description of Data</a:t>
            </a:r>
            <a:endParaRPr lang="ru-RU" sz="2800" dirty="0"/>
          </a:p>
        </p:txBody>
      </p:sp>
      <p:graphicFrame>
        <p:nvGraphicFramePr>
          <p:cNvPr id="8" name="Content Placeholder 7">
            <a:extLst>
              <a:ext uri="{FF2B5EF4-FFF2-40B4-BE49-F238E27FC236}">
                <a16:creationId xmlns:a16="http://schemas.microsoft.com/office/drawing/2014/main" id="{C8002931-F17A-4CD2-814D-47EF65400B0C}"/>
              </a:ext>
            </a:extLst>
          </p:cNvPr>
          <p:cNvGraphicFramePr>
            <a:graphicFrameLocks noGrp="1"/>
          </p:cNvGraphicFramePr>
          <p:nvPr>
            <p:ph idx="1"/>
            <p:extLst>
              <p:ext uri="{D42A27DB-BD31-4B8C-83A1-F6EECF244321}">
                <p14:modId xmlns:p14="http://schemas.microsoft.com/office/powerpoint/2010/main" val="1277701457"/>
              </p:ext>
            </p:extLst>
          </p:nvPr>
        </p:nvGraphicFramePr>
        <p:xfrm>
          <a:off x="1103313" y="1148398"/>
          <a:ext cx="8947150" cy="5211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577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1042352" y="474491"/>
            <a:ext cx="9404723" cy="561829"/>
          </a:xfrm>
        </p:spPr>
        <p:txBody>
          <a:bodyPr/>
          <a:lstStyle/>
          <a:p>
            <a:r>
              <a:rPr lang="en-US" sz="2800" dirty="0"/>
              <a:t>Methodology</a:t>
            </a:r>
            <a:endParaRPr lang="ru-RU" sz="2800" dirty="0"/>
          </a:p>
        </p:txBody>
      </p:sp>
      <p:sp useBgFill="1">
        <p:nvSpPr>
          <p:cNvPr id="6" name="Content Placeholder 2">
            <a:extLst>
              <a:ext uri="{FF2B5EF4-FFF2-40B4-BE49-F238E27FC236}">
                <a16:creationId xmlns:a16="http://schemas.microsoft.com/office/drawing/2014/main" id="{77E08475-D547-410A-AA82-8592115DB3D8}"/>
              </a:ext>
            </a:extLst>
          </p:cNvPr>
          <p:cNvSpPr txBox="1">
            <a:spLocks/>
          </p:cNvSpPr>
          <p:nvPr/>
        </p:nvSpPr>
        <p:spPr>
          <a:xfrm>
            <a:off x="1103312" y="1696720"/>
            <a:ext cx="2826093" cy="386079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r>
              <a:rPr lang="en-IN" sz="1400" dirty="0"/>
              <a:t>1) Integrating data from multiple sources</a:t>
            </a:r>
          </a:p>
          <a:p>
            <a:pPr marL="0" indent="0">
              <a:buNone/>
            </a:pPr>
            <a:r>
              <a:rPr lang="en-IN" sz="1400" dirty="0"/>
              <a:t> </a:t>
            </a:r>
          </a:p>
        </p:txBody>
      </p:sp>
      <p:sp>
        <p:nvSpPr>
          <p:cNvPr id="12" name="Flowchart: Magnetic Disk 11">
            <a:extLst>
              <a:ext uri="{FF2B5EF4-FFF2-40B4-BE49-F238E27FC236}">
                <a16:creationId xmlns:a16="http://schemas.microsoft.com/office/drawing/2014/main" id="{E80B24E9-A63F-4FE0-8F71-902217E41169}"/>
              </a:ext>
            </a:extLst>
          </p:cNvPr>
          <p:cNvSpPr/>
          <p:nvPr/>
        </p:nvSpPr>
        <p:spPr>
          <a:xfrm>
            <a:off x="1767840" y="3320793"/>
            <a:ext cx="148336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dirty="0"/>
              <a:t>Land Price Data</a:t>
            </a:r>
          </a:p>
        </p:txBody>
      </p:sp>
      <p:sp>
        <p:nvSpPr>
          <p:cNvPr id="13" name="Flowchart: Magnetic Disk 12">
            <a:extLst>
              <a:ext uri="{FF2B5EF4-FFF2-40B4-BE49-F238E27FC236}">
                <a16:creationId xmlns:a16="http://schemas.microsoft.com/office/drawing/2014/main" id="{3F0540CD-768A-45E4-A7E0-77529412B326}"/>
              </a:ext>
            </a:extLst>
          </p:cNvPr>
          <p:cNvSpPr/>
          <p:nvPr/>
        </p:nvSpPr>
        <p:spPr>
          <a:xfrm>
            <a:off x="1767840" y="2550160"/>
            <a:ext cx="148336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err="1"/>
              <a:t>FourSquare</a:t>
            </a:r>
            <a:r>
              <a:rPr lang="en-IN" sz="1200" dirty="0"/>
              <a:t> Data</a:t>
            </a:r>
          </a:p>
        </p:txBody>
      </p:sp>
      <p:sp>
        <p:nvSpPr>
          <p:cNvPr id="14" name="Flowchart: Magnetic Disk 13">
            <a:extLst>
              <a:ext uri="{FF2B5EF4-FFF2-40B4-BE49-F238E27FC236}">
                <a16:creationId xmlns:a16="http://schemas.microsoft.com/office/drawing/2014/main" id="{DE344C82-65B3-4F22-A347-FD70214192EC}"/>
              </a:ext>
            </a:extLst>
          </p:cNvPr>
          <p:cNvSpPr/>
          <p:nvPr/>
        </p:nvSpPr>
        <p:spPr>
          <a:xfrm>
            <a:off x="1767840" y="4132832"/>
            <a:ext cx="148336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Wards data</a:t>
            </a:r>
          </a:p>
        </p:txBody>
      </p:sp>
      <p:sp useBgFill="1">
        <p:nvSpPr>
          <p:cNvPr id="15" name="Content Placeholder 2">
            <a:extLst>
              <a:ext uri="{FF2B5EF4-FFF2-40B4-BE49-F238E27FC236}">
                <a16:creationId xmlns:a16="http://schemas.microsoft.com/office/drawing/2014/main" id="{C3F041DF-FE30-40A1-B002-B8438C8C9CAD}"/>
              </a:ext>
            </a:extLst>
          </p:cNvPr>
          <p:cNvSpPr txBox="1">
            <a:spLocks/>
          </p:cNvSpPr>
          <p:nvPr/>
        </p:nvSpPr>
        <p:spPr>
          <a:xfrm>
            <a:off x="4506912" y="1696717"/>
            <a:ext cx="2826093" cy="386079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r>
              <a:rPr lang="en-IN" sz="1400" dirty="0"/>
              <a:t>2) Defining measuring metrics </a:t>
            </a:r>
          </a:p>
        </p:txBody>
      </p:sp>
      <p:sp useBgFill="1">
        <p:nvSpPr>
          <p:cNvPr id="16" name="Content Placeholder 2">
            <a:extLst>
              <a:ext uri="{FF2B5EF4-FFF2-40B4-BE49-F238E27FC236}">
                <a16:creationId xmlns:a16="http://schemas.microsoft.com/office/drawing/2014/main" id="{2C9DCA9B-D465-46A8-B931-734EBD644A80}"/>
              </a:ext>
            </a:extLst>
          </p:cNvPr>
          <p:cNvSpPr txBox="1">
            <a:spLocks/>
          </p:cNvSpPr>
          <p:nvPr/>
        </p:nvSpPr>
        <p:spPr>
          <a:xfrm>
            <a:off x="8073072" y="1696717"/>
            <a:ext cx="2826093" cy="386079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r>
              <a:rPr lang="en-IN" sz="1400" dirty="0"/>
              <a:t>3) Visualizing the findings </a:t>
            </a:r>
          </a:p>
          <a:p>
            <a:pPr marL="0" indent="0">
              <a:buNone/>
            </a:pPr>
            <a:endParaRPr lang="en-IN" sz="1400" dirty="0"/>
          </a:p>
        </p:txBody>
      </p:sp>
      <p:pic>
        <p:nvPicPr>
          <p:cNvPr id="9" name="Picture 8">
            <a:extLst>
              <a:ext uri="{FF2B5EF4-FFF2-40B4-BE49-F238E27FC236}">
                <a16:creationId xmlns:a16="http://schemas.microsoft.com/office/drawing/2014/main" id="{BBC3FCA5-F080-49DF-9A86-B5192D16EF7D}"/>
              </a:ext>
            </a:extLst>
          </p:cNvPr>
          <p:cNvPicPr/>
          <p:nvPr/>
        </p:nvPicPr>
        <p:blipFill>
          <a:blip r:embed="rId2"/>
          <a:stretch>
            <a:fillRect/>
          </a:stretch>
        </p:blipFill>
        <p:spPr>
          <a:xfrm>
            <a:off x="8073072" y="2548212"/>
            <a:ext cx="2763999" cy="1908378"/>
          </a:xfrm>
          <a:prstGeom prst="rect">
            <a:avLst/>
          </a:prstGeom>
        </p:spPr>
      </p:pic>
      <p:sp>
        <p:nvSpPr>
          <p:cNvPr id="7" name="Oval 6">
            <a:extLst>
              <a:ext uri="{FF2B5EF4-FFF2-40B4-BE49-F238E27FC236}">
                <a16:creationId xmlns:a16="http://schemas.microsoft.com/office/drawing/2014/main" id="{40458906-E982-4D77-B720-C3222514162E}"/>
              </a:ext>
            </a:extLst>
          </p:cNvPr>
          <p:cNvSpPr/>
          <p:nvPr/>
        </p:nvSpPr>
        <p:spPr>
          <a:xfrm>
            <a:off x="4526596" y="2087135"/>
            <a:ext cx="1089913" cy="1047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Wards in Tokyo</a:t>
            </a:r>
          </a:p>
        </p:txBody>
      </p:sp>
      <p:sp>
        <p:nvSpPr>
          <p:cNvPr id="17" name="Oval 16">
            <a:extLst>
              <a:ext uri="{FF2B5EF4-FFF2-40B4-BE49-F238E27FC236}">
                <a16:creationId xmlns:a16="http://schemas.microsoft.com/office/drawing/2014/main" id="{162962F5-76D6-4B99-AAB9-543EAAC9F91E}"/>
              </a:ext>
            </a:extLst>
          </p:cNvPr>
          <p:cNvSpPr/>
          <p:nvPr/>
        </p:nvSpPr>
        <p:spPr>
          <a:xfrm>
            <a:off x="4520312" y="3130926"/>
            <a:ext cx="1089913" cy="1047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Average Land Price</a:t>
            </a:r>
          </a:p>
        </p:txBody>
      </p:sp>
      <p:sp>
        <p:nvSpPr>
          <p:cNvPr id="8" name="Arrow: Right 7">
            <a:extLst>
              <a:ext uri="{FF2B5EF4-FFF2-40B4-BE49-F238E27FC236}">
                <a16:creationId xmlns:a16="http://schemas.microsoft.com/office/drawing/2014/main" id="{645FC98A-E20D-435F-A0DA-30D584D1443D}"/>
              </a:ext>
            </a:extLst>
          </p:cNvPr>
          <p:cNvSpPr/>
          <p:nvPr/>
        </p:nvSpPr>
        <p:spPr>
          <a:xfrm>
            <a:off x="5623625" y="3395604"/>
            <a:ext cx="839379" cy="4630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F955729A-21AB-4EC4-BFC9-A51D7FBB2987}"/>
              </a:ext>
            </a:extLst>
          </p:cNvPr>
          <p:cNvSpPr/>
          <p:nvPr/>
        </p:nvSpPr>
        <p:spPr>
          <a:xfrm>
            <a:off x="6470270" y="3073775"/>
            <a:ext cx="1159255" cy="1087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New Restaurant Business Index</a:t>
            </a:r>
          </a:p>
        </p:txBody>
      </p:sp>
      <p:sp>
        <p:nvSpPr>
          <p:cNvPr id="19" name="Oval 18">
            <a:extLst>
              <a:ext uri="{FF2B5EF4-FFF2-40B4-BE49-F238E27FC236}">
                <a16:creationId xmlns:a16="http://schemas.microsoft.com/office/drawing/2014/main" id="{93691D24-05C2-4C02-9C4B-E6702AE11E0F}"/>
              </a:ext>
            </a:extLst>
          </p:cNvPr>
          <p:cNvSpPr/>
          <p:nvPr/>
        </p:nvSpPr>
        <p:spPr>
          <a:xfrm>
            <a:off x="4520312" y="4190992"/>
            <a:ext cx="1089913" cy="10477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Frequently visited Restaurants</a:t>
            </a:r>
          </a:p>
        </p:txBody>
      </p:sp>
      <p:sp>
        <p:nvSpPr>
          <p:cNvPr id="3" name="Arrow: Right 2">
            <a:extLst>
              <a:ext uri="{FF2B5EF4-FFF2-40B4-BE49-F238E27FC236}">
                <a16:creationId xmlns:a16="http://schemas.microsoft.com/office/drawing/2014/main" id="{404DDB82-C855-45C3-9067-008CA1DC8229}"/>
              </a:ext>
            </a:extLst>
          </p:cNvPr>
          <p:cNvSpPr/>
          <p:nvPr/>
        </p:nvSpPr>
        <p:spPr>
          <a:xfrm rot="16200000">
            <a:off x="579227" y="3384799"/>
            <a:ext cx="170209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44561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1042352" y="474491"/>
            <a:ext cx="9404723" cy="561829"/>
          </a:xfrm>
        </p:spPr>
        <p:txBody>
          <a:bodyPr/>
          <a:lstStyle/>
          <a:p>
            <a:r>
              <a:rPr lang="en-US" sz="2800" dirty="0"/>
              <a:t>Methodology</a:t>
            </a:r>
            <a:endParaRPr lang="ru-RU" sz="2800" dirty="0"/>
          </a:p>
        </p:txBody>
      </p:sp>
      <p:sp>
        <p:nvSpPr>
          <p:cNvPr id="5" name="Title 1">
            <a:extLst>
              <a:ext uri="{FF2B5EF4-FFF2-40B4-BE49-F238E27FC236}">
                <a16:creationId xmlns:a16="http://schemas.microsoft.com/office/drawing/2014/main" id="{FD5395D7-5BAE-4B34-918E-A3F59DFF50D8}"/>
              </a:ext>
            </a:extLst>
          </p:cNvPr>
          <p:cNvSpPr txBox="1">
            <a:spLocks/>
          </p:cNvSpPr>
          <p:nvPr/>
        </p:nvSpPr>
        <p:spPr>
          <a:xfrm>
            <a:off x="1052512" y="3574805"/>
            <a:ext cx="9404723" cy="56182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ru-RU" sz="2800" dirty="0"/>
          </a:p>
        </p:txBody>
      </p:sp>
      <p:sp>
        <p:nvSpPr>
          <p:cNvPr id="6" name="Content Placeholder 2">
            <a:extLst>
              <a:ext uri="{FF2B5EF4-FFF2-40B4-BE49-F238E27FC236}">
                <a16:creationId xmlns:a16="http://schemas.microsoft.com/office/drawing/2014/main" id="{C7583621-6935-4596-8C3D-40D446890C79}"/>
              </a:ext>
            </a:extLst>
          </p:cNvPr>
          <p:cNvSpPr>
            <a:spLocks noGrp="1"/>
          </p:cNvSpPr>
          <p:nvPr>
            <p:ph idx="1"/>
          </p:nvPr>
        </p:nvSpPr>
        <p:spPr>
          <a:xfrm>
            <a:off x="1052512" y="1059669"/>
            <a:ext cx="8946541" cy="4986024"/>
          </a:xfrm>
        </p:spPr>
        <p:txBody>
          <a:bodyPr>
            <a:normAutofit fontScale="92500" lnSpcReduction="20000"/>
          </a:bodyPr>
          <a:lstStyle/>
          <a:p>
            <a:r>
              <a:rPr lang="en-IN" u="sng" dirty="0"/>
              <a:t>Step 1 – Integrating data from multiple sources</a:t>
            </a:r>
          </a:p>
          <a:p>
            <a:pPr marL="0" indent="0">
              <a:buNone/>
            </a:pPr>
            <a:r>
              <a:rPr lang="en-IN" dirty="0"/>
              <a:t>     This step is also known as data processing stage. Data is extracted from multiple sources and processed further in order to make it more meaningful and to complete the analysis. Here, data is extracted from web using web-scarping method and Foursquare data using API calls and further integrated to complete the analysis.</a:t>
            </a:r>
          </a:p>
          <a:p>
            <a:pPr marL="0" indent="0">
              <a:buNone/>
            </a:pPr>
            <a:endParaRPr lang="en-IN" dirty="0"/>
          </a:p>
          <a:p>
            <a:r>
              <a:rPr lang="en-IN" u="sng" dirty="0"/>
              <a:t>Step 2 – Defining measuring metrics</a:t>
            </a:r>
          </a:p>
          <a:p>
            <a:pPr marL="0" indent="0">
              <a:buNone/>
            </a:pPr>
            <a:r>
              <a:rPr lang="en-IN" dirty="0"/>
              <a:t>     This is the main step of the analysis. Based on the data, as retrieved in Step 1, analysis is done. Here, the data is analysed based on the most  frequently occurring venues, i.e. Coffee Shops and Restaurants in the 6 major districts (Odaiba, Shinjuku, </a:t>
            </a:r>
            <a:r>
              <a:rPr lang="en-IN" dirty="0" err="1"/>
              <a:t>Kinshicho</a:t>
            </a:r>
            <a:r>
              <a:rPr lang="en-IN" dirty="0"/>
              <a:t>, Shinagawa, Shibuya, Ikebukuro) of Tokyo. </a:t>
            </a:r>
          </a:p>
          <a:p>
            <a:pPr marL="0" indent="0">
              <a:buNone/>
            </a:pPr>
            <a:endParaRPr lang="en-IN" dirty="0"/>
          </a:p>
          <a:p>
            <a:r>
              <a:rPr lang="en-IN" u="sng" dirty="0"/>
              <a:t>Step 3 – Visualizing the findings</a:t>
            </a:r>
          </a:p>
          <a:p>
            <a:pPr marL="0" indent="0">
              <a:buNone/>
            </a:pPr>
            <a:r>
              <a:rPr lang="en-IN" dirty="0"/>
              <a:t>     In this step, we are using Folium to develop a choropleth map and other bar graphs in order to visualize the findings and analysis.</a:t>
            </a:r>
          </a:p>
        </p:txBody>
      </p:sp>
    </p:spTree>
    <p:extLst>
      <p:ext uri="{BB962C8B-B14F-4D97-AF65-F5344CB8AC3E}">
        <p14:creationId xmlns:p14="http://schemas.microsoft.com/office/powerpoint/2010/main" val="1721993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Title 10">
            <a:extLst>
              <a:ext uri="{FF2B5EF4-FFF2-40B4-BE49-F238E27FC236}">
                <a16:creationId xmlns:a16="http://schemas.microsoft.com/office/drawing/2014/main" id="{148C75AA-C615-44E8-850A-3C0634ABFA22}"/>
              </a:ext>
            </a:extLst>
          </p:cNvPr>
          <p:cNvSpPr>
            <a:spLocks noGrp="1"/>
          </p:cNvSpPr>
          <p:nvPr>
            <p:ph type="title"/>
          </p:nvPr>
        </p:nvSpPr>
        <p:spPr>
          <a:xfrm>
            <a:off x="7229079" y="453344"/>
            <a:ext cx="3208733" cy="542846"/>
          </a:xfrm>
        </p:spPr>
        <p:txBody>
          <a:bodyPr vert="horz" lIns="91440" tIns="45720" rIns="91440" bIns="45720" rtlCol="0" anchor="t">
            <a:normAutofit fontScale="90000"/>
          </a:bodyPr>
          <a:lstStyle/>
          <a:p>
            <a:r>
              <a:rPr lang="en-US" sz="3300"/>
              <a:t>Results</a:t>
            </a:r>
            <a:endParaRPr lang="en-US" sz="3300" dirty="0"/>
          </a:p>
        </p:txBody>
      </p:sp>
      <p:pic>
        <p:nvPicPr>
          <p:cNvPr id="16" name="Content Placeholder 7" descr="abstract imag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7">
            <a:extLst>
              <a:ext uri="{28A0092B-C50C-407E-A947-70E740481C1C}">
                <a14:useLocalDpi xmlns:a14="http://schemas.microsoft.com/office/drawing/2010/main"/>
              </a:ext>
            </a:extLst>
          </a:blip>
          <a:srcRect/>
          <a:stretch/>
        </p:blipFill>
        <p:spPr>
          <a:xfrm>
            <a:off x="0" y="0"/>
            <a:ext cx="7140442" cy="6858000"/>
          </a:xfrm>
          <a:prstGeom prst="rect">
            <a:avLst/>
          </a:prstGeom>
          <a:effectLst>
            <a:outerShdw blurRad="50800" dist="38100" dir="5400000" algn="t" rotWithShape="0">
              <a:prstClr val="black">
                <a:alpha val="43000"/>
              </a:prstClr>
            </a:outerShdw>
          </a:effectLst>
        </p:spPr>
      </p:pic>
      <p:sp>
        <p:nvSpPr>
          <p:cNvPr id="2" name="Rectangle 1">
            <a:extLst>
              <a:ext uri="{FF2B5EF4-FFF2-40B4-BE49-F238E27FC236}">
                <a16:creationId xmlns:a16="http://schemas.microsoft.com/office/drawing/2014/main" id="{F0C2DB59-4DFF-4E17-BC18-A70C48E3CE28}"/>
              </a:ext>
            </a:extLst>
          </p:cNvPr>
          <p:cNvSpPr/>
          <p:nvPr/>
        </p:nvSpPr>
        <p:spPr>
          <a:xfrm>
            <a:off x="7140442" y="1179070"/>
            <a:ext cx="5051557" cy="5698483"/>
          </a:xfrm>
          <a:prstGeom prst="rect">
            <a:avLst/>
          </a:prstGeom>
        </p:spPr>
        <p:txBody>
          <a:bodyPr wrap="square">
            <a:spAutoFit/>
          </a:bodyPr>
          <a:lstStyle/>
          <a:p>
            <a:pPr>
              <a:lnSpc>
                <a:spcPct val="107000"/>
              </a:lnSpc>
              <a:spcAft>
                <a:spcPts val="800"/>
              </a:spcAft>
            </a:pPr>
            <a:r>
              <a:rPr lang="en-IN" sz="1200" dirty="0">
                <a:latin typeface="+mj-lt"/>
                <a:ea typeface="+mj-ea"/>
                <a:cs typeface="+mj-cs"/>
              </a:rPr>
              <a:t>The results of The Battle of Neighbourhoods concluded with data-driven analysis and clustering, are summarized as below:</a:t>
            </a:r>
          </a:p>
          <a:p>
            <a:pPr marL="342900" lvl="0" indent="-342900">
              <a:lnSpc>
                <a:spcPct val="107000"/>
              </a:lnSpc>
              <a:spcBef>
                <a:spcPts val="1000"/>
              </a:spcBef>
              <a:buClr>
                <a:schemeClr val="accent1"/>
              </a:buClr>
              <a:buSzPct val="80000"/>
              <a:buFont typeface="Wingdings 3" charset="2"/>
              <a:buChar char=""/>
              <a:tabLst>
                <a:tab pos="457200" algn="l"/>
              </a:tabLst>
            </a:pPr>
            <a:r>
              <a:rPr lang="en-IN" sz="1200" dirty="0">
                <a:latin typeface="+mj-lt"/>
                <a:ea typeface="+mj-ea"/>
                <a:cs typeface="+mj-cs"/>
              </a:rPr>
              <a:t>Except Odaiba, Ramen restaurants is present in top 5 position of most common venues in remaining of the 5 districts. </a:t>
            </a:r>
          </a:p>
          <a:p>
            <a:pPr marL="342900" lvl="0" indent="-342900">
              <a:lnSpc>
                <a:spcPct val="107000"/>
              </a:lnSpc>
              <a:spcBef>
                <a:spcPts val="1000"/>
              </a:spcBef>
              <a:buClr>
                <a:schemeClr val="accent1"/>
              </a:buClr>
              <a:buSzPct val="80000"/>
              <a:buFont typeface="Wingdings 3" charset="2"/>
              <a:buChar char=""/>
              <a:tabLst>
                <a:tab pos="457200" algn="l"/>
              </a:tabLst>
            </a:pPr>
            <a:r>
              <a:rPr lang="en-IN" sz="1200" dirty="0">
                <a:latin typeface="+mj-lt"/>
                <a:ea typeface="+mj-ea"/>
                <a:cs typeface="+mj-cs"/>
              </a:rPr>
              <a:t>Coffee Shops in Odaiba, tops the most frequently visited in the food joints category with limited visits to the restaurants.</a:t>
            </a:r>
          </a:p>
          <a:p>
            <a:pPr marL="342900" lvl="0" indent="-342900">
              <a:lnSpc>
                <a:spcPct val="107000"/>
              </a:lnSpc>
              <a:spcBef>
                <a:spcPts val="1000"/>
              </a:spcBef>
              <a:buClr>
                <a:schemeClr val="accent1"/>
              </a:buClr>
              <a:buSzPct val="80000"/>
              <a:buFont typeface="Wingdings 3" charset="2"/>
              <a:buChar char=""/>
              <a:tabLst>
                <a:tab pos="457200" algn="l"/>
              </a:tabLst>
            </a:pPr>
            <a:r>
              <a:rPr lang="en-IN" sz="1200" dirty="0">
                <a:latin typeface="+mj-lt"/>
                <a:ea typeface="+mj-ea"/>
                <a:cs typeface="+mj-cs"/>
              </a:rPr>
              <a:t>Ikebukuro district in Toshima ward is dominated by Japanese, Yoshoku &amp; Ramen restaurants as the most common venues and Kinshicho district in Sumida ward is dominated by Ramen, Thai &amp; Japanese restaurants</a:t>
            </a:r>
          </a:p>
          <a:p>
            <a:pPr marL="342900" lvl="0" indent="-342900">
              <a:lnSpc>
                <a:spcPct val="107000"/>
              </a:lnSpc>
              <a:spcBef>
                <a:spcPts val="1000"/>
              </a:spcBef>
              <a:buClr>
                <a:schemeClr val="accent1"/>
              </a:buClr>
              <a:buSzPct val="80000"/>
              <a:buFont typeface="Wingdings 3" charset="2"/>
              <a:buChar char=""/>
              <a:tabLst>
                <a:tab pos="457200" algn="l"/>
              </a:tabLst>
            </a:pPr>
            <a:r>
              <a:rPr lang="en-IN" sz="1200" dirty="0">
                <a:latin typeface="+mj-lt"/>
                <a:ea typeface="+mj-ea"/>
                <a:cs typeface="+mj-cs"/>
              </a:rPr>
              <a:t>Shibuya area is dominated by bars, pubs, clubs and cafe as most common venues. </a:t>
            </a:r>
          </a:p>
          <a:p>
            <a:pPr marL="342900" lvl="0" indent="-342900">
              <a:lnSpc>
                <a:spcPct val="107000"/>
              </a:lnSpc>
              <a:spcBef>
                <a:spcPts val="1000"/>
              </a:spcBef>
              <a:buClr>
                <a:schemeClr val="accent1"/>
              </a:buClr>
              <a:buSzPct val="80000"/>
              <a:buFont typeface="Wingdings 3" charset="2"/>
              <a:buChar char=""/>
              <a:tabLst>
                <a:tab pos="457200" algn="l"/>
              </a:tabLst>
            </a:pPr>
            <a:r>
              <a:rPr lang="en-IN" sz="1200" dirty="0">
                <a:latin typeface="+mj-lt"/>
                <a:ea typeface="+mj-ea"/>
                <a:cs typeface="+mj-cs"/>
              </a:rPr>
              <a:t>Kinshicho has maximum number of restaurants as the most common venue whereas has Odaiba area has the least. But, Coffee Shops and Cafe are found to be among the most visited destinations in this area.  </a:t>
            </a:r>
          </a:p>
          <a:p>
            <a:pPr marL="342900" lvl="0" indent="-342900">
              <a:lnSpc>
                <a:spcPct val="107000"/>
              </a:lnSpc>
              <a:spcBef>
                <a:spcPts val="1000"/>
              </a:spcBef>
              <a:buClr>
                <a:schemeClr val="accent1"/>
              </a:buClr>
              <a:buSzPct val="80000"/>
              <a:buFont typeface="Wingdings 3" charset="2"/>
              <a:buChar char=""/>
              <a:tabLst>
                <a:tab pos="457200" algn="l"/>
              </a:tabLst>
            </a:pPr>
            <a:r>
              <a:rPr lang="en-IN" sz="1200" dirty="0">
                <a:latin typeface="+mj-lt"/>
                <a:ea typeface="+mj-ea"/>
                <a:cs typeface="+mj-cs"/>
              </a:rPr>
              <a:t>Since the clustering was based only on the most common venues o each district, Odaiba, Shibuya fall under the same cluster and, Shinjuku, Kinshicho and Ikebukuro fall under another cluster. Shinagawa is separated from both clusters as; convenient stores stand out as the most common venue (with a very high frequency).</a:t>
            </a:r>
          </a:p>
          <a:p>
            <a:pPr marL="285750" lvl="0" indent="-285750">
              <a:lnSpc>
                <a:spcPct val="107000"/>
              </a:lnSpc>
              <a:spcAft>
                <a:spcPts val="800"/>
              </a:spcAft>
              <a:buSzPts val="1000"/>
              <a:buFont typeface="Wingdings" panose="05000000000000000000" pitchFamily="2" charset="2"/>
              <a:buChar char="Ø"/>
              <a:tabLst>
                <a:tab pos="457200" algn="l"/>
              </a:tabLst>
            </a:pP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5089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1042352" y="474491"/>
            <a:ext cx="9404723" cy="561829"/>
          </a:xfrm>
        </p:spPr>
        <p:txBody>
          <a:bodyPr/>
          <a:lstStyle/>
          <a:p>
            <a:r>
              <a:rPr lang="en-US" sz="2800" dirty="0"/>
              <a:t>Discussion</a:t>
            </a:r>
            <a:endParaRPr lang="ru-RU" sz="2800" dirty="0"/>
          </a:p>
        </p:txBody>
      </p:sp>
      <p:sp>
        <p:nvSpPr>
          <p:cNvPr id="3" name="Content Placeholder 2">
            <a:extLst>
              <a:ext uri="{FF2B5EF4-FFF2-40B4-BE49-F238E27FC236}">
                <a16:creationId xmlns:a16="http://schemas.microsoft.com/office/drawing/2014/main" id="{A4B04CC8-8C84-4C76-ACA7-854EDD70B7F4}"/>
              </a:ext>
            </a:extLst>
          </p:cNvPr>
          <p:cNvSpPr>
            <a:spLocks noGrp="1"/>
          </p:cNvSpPr>
          <p:nvPr>
            <p:ph idx="1"/>
          </p:nvPr>
        </p:nvSpPr>
        <p:spPr>
          <a:xfrm>
            <a:off x="1119504" y="4136634"/>
            <a:ext cx="8946541" cy="1684068"/>
          </a:xfrm>
        </p:spPr>
        <p:txBody>
          <a:bodyPr>
            <a:normAutofit/>
          </a:bodyPr>
          <a:lstStyle/>
          <a:p>
            <a:pPr marL="0" indent="0">
              <a:buNone/>
            </a:pPr>
            <a:r>
              <a:rPr lang="en-IN" sz="1300" dirty="0"/>
              <a:t>As a conclusion to this project, it gives us an over-all idea about the real-life data-science projects. Many frequently used python libraries have been used in this analysis like </a:t>
            </a:r>
            <a:r>
              <a:rPr lang="en-IN" sz="1300" dirty="0" err="1"/>
              <a:t>BeautifulSoup</a:t>
            </a:r>
            <a:r>
              <a:rPr lang="en-IN" sz="1300" dirty="0"/>
              <a:t> to scrap web-data into data-frames, Foursquare API to explore the major districts of Tokyo and saw the results of segmentation of districts using Folium leaflet map and other results using Bar graph. Analysis of this kind of real-life business problem is of great potential and brings a lot of scope for improvement in business related. Also, some of the drawbacks and chance for improvements to represent even more realistic pictures are mentioned. Finally, this analysis is mostly concentrating on the possibilities of opening a restaurant targeting the huge pool of students, freshers and new comers.</a:t>
            </a:r>
          </a:p>
        </p:txBody>
      </p:sp>
      <p:sp>
        <p:nvSpPr>
          <p:cNvPr id="5" name="Title 1">
            <a:extLst>
              <a:ext uri="{FF2B5EF4-FFF2-40B4-BE49-F238E27FC236}">
                <a16:creationId xmlns:a16="http://schemas.microsoft.com/office/drawing/2014/main" id="{FD5395D7-5BAE-4B34-918E-A3F59DFF50D8}"/>
              </a:ext>
            </a:extLst>
          </p:cNvPr>
          <p:cNvSpPr txBox="1">
            <a:spLocks/>
          </p:cNvSpPr>
          <p:nvPr/>
        </p:nvSpPr>
        <p:spPr>
          <a:xfrm>
            <a:off x="1052512" y="3574805"/>
            <a:ext cx="9404723" cy="56182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Conclusion</a:t>
            </a:r>
            <a:endParaRPr lang="ru-RU" sz="2800" dirty="0"/>
          </a:p>
        </p:txBody>
      </p:sp>
      <p:sp>
        <p:nvSpPr>
          <p:cNvPr id="7" name="Content Placeholder 2">
            <a:extLst>
              <a:ext uri="{FF2B5EF4-FFF2-40B4-BE49-F238E27FC236}">
                <a16:creationId xmlns:a16="http://schemas.microsoft.com/office/drawing/2014/main" id="{406104C6-D2E9-4EE9-85E8-77970CDB8B67}"/>
              </a:ext>
            </a:extLst>
          </p:cNvPr>
          <p:cNvSpPr txBox="1">
            <a:spLocks/>
          </p:cNvSpPr>
          <p:nvPr/>
        </p:nvSpPr>
        <p:spPr>
          <a:xfrm>
            <a:off x="1119504" y="1058691"/>
            <a:ext cx="8946541" cy="2516114"/>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r>
              <a:rPr lang="en-IN" sz="1400" dirty="0"/>
              <a:t>According to this analysis, </a:t>
            </a:r>
            <a:r>
              <a:rPr lang="en-IN" sz="1400" b="1" dirty="0"/>
              <a:t>Odaiba followed by Shinagawa Districts will provide least competition for an upcoming lunch restaurant</a:t>
            </a:r>
            <a:r>
              <a:rPr lang="en-IN" sz="1400" dirty="0"/>
              <a:t> as the Convenience Store is the most common venue in these areas and the frequency of restaurants as common venue are very low compared to the remaining districts.</a:t>
            </a:r>
          </a:p>
          <a:p>
            <a:pPr marL="0" indent="0">
              <a:buNone/>
            </a:pPr>
            <a:r>
              <a:rPr lang="en-IN" sz="1400" dirty="0"/>
              <a:t>Also, as it can be seen from the web-scrapped data, </a:t>
            </a:r>
            <a:r>
              <a:rPr lang="en-IN" sz="1400" b="1" dirty="0"/>
              <a:t>the average land price in and around Shinagawa is much cheaper compared to Odaiba and other Districts close to central Tokyo.</a:t>
            </a:r>
            <a:r>
              <a:rPr lang="en-IN" sz="1400" dirty="0"/>
              <a:t> </a:t>
            </a:r>
            <a:r>
              <a:rPr lang="en-IN" sz="1400" i="1" dirty="0"/>
              <a:t>So, Shinagawa region could potentially be a most favourable deal to start with the restaurant business.</a:t>
            </a:r>
            <a:r>
              <a:rPr lang="en-IN" sz="1400" dirty="0"/>
              <a:t> </a:t>
            </a:r>
          </a:p>
          <a:p>
            <a:pPr marL="0" indent="0">
              <a:buNone/>
            </a:pPr>
            <a:r>
              <a:rPr lang="en-IN" sz="1400" dirty="0"/>
              <a:t>Some drawbacks of this analysis are-- the clustering is completely based on the most common venues obtained from Foursquare data. Since land price, distance of the venues from closest stations, number of potential customers, benefits and drawbacks of Shinagawa being a port region, could all play a major role and thus, the conclusion of this analysis could vary depending on other factors as well. However, it gives us some kick-start and important piece of information on the potentials of doing restaurant business in and around the major districts of Tokyo.</a:t>
            </a:r>
          </a:p>
        </p:txBody>
      </p:sp>
    </p:spTree>
    <p:extLst>
      <p:ext uri="{BB962C8B-B14F-4D97-AF65-F5344CB8AC3E}">
        <p14:creationId xmlns:p14="http://schemas.microsoft.com/office/powerpoint/2010/main" val="839637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3">
            <a:duotone>
              <a:prstClr val="black"/>
              <a:schemeClr val="accent5">
                <a:tint val="45000"/>
                <a:satMod val="400000"/>
              </a:schemeClr>
            </a:duotone>
            <a:alphaModFix amt="25000"/>
            <a:extLst/>
          </a:blip>
          <a:srcRect t="18308" r="6818" b="2872"/>
          <a:stretch/>
        </p:blipFill>
        <p:spPr>
          <a:xfrm flipH="1">
            <a:off x="2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a:bodyPr>
          <a:lstStyle/>
          <a:p>
            <a:r>
              <a:rPr lang="en-US" dirty="0"/>
              <a:t>Thank You!</a:t>
            </a:r>
            <a:endParaRPr lang="ru-RU" dirty="0"/>
          </a:p>
        </p:txBody>
      </p:sp>
      <p:sp>
        <p:nvSpPr>
          <p:cNvPr id="13" name="Subtitle 12">
            <a:extLst>
              <a:ext uri="{FF2B5EF4-FFF2-40B4-BE49-F238E27FC236}">
                <a16:creationId xmlns:a16="http://schemas.microsoft.com/office/drawing/2014/main" id="{336E726C-3DE4-41AA-88A0-C92B0C34163D}"/>
              </a:ext>
            </a:extLst>
          </p:cNvPr>
          <p:cNvSpPr>
            <a:spLocks noGrp="1"/>
          </p:cNvSpPr>
          <p:nvPr>
            <p:ph type="subTitle" idx="1"/>
          </p:nvPr>
        </p:nvSpPr>
        <p:spPr>
          <a:xfrm>
            <a:off x="1154955" y="4777380"/>
            <a:ext cx="8825658" cy="861420"/>
          </a:xfrm>
        </p:spPr>
        <p:txBody>
          <a:bodyPr>
            <a:normAutofit/>
          </a:bodyPr>
          <a:lstStyle/>
          <a:p>
            <a:endParaRPr lang="ru-RU"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C51D815-24A3-47C1-968F-F62F830DF7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7533ECE-33ED-4FFC-B60F-2DEBB5EF793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8E4A530-9AF2-4E87-A00B-D0A3B32C32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Digital Ion design</Template>
  <TotalTime>0</TotalTime>
  <Words>1066</Words>
  <Application>Microsoft Office PowerPoint</Application>
  <PresentationFormat>Widescreen</PresentationFormat>
  <Paragraphs>65</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Century Gothic</vt:lpstr>
      <vt:lpstr>Times New Roman</vt:lpstr>
      <vt:lpstr>Wingdings</vt:lpstr>
      <vt:lpstr>Wingdings 3</vt:lpstr>
      <vt:lpstr>Ion</vt:lpstr>
      <vt:lpstr>The Battle Of Neighbourhoods</vt:lpstr>
      <vt:lpstr>Contents</vt:lpstr>
      <vt:lpstr>Introduction – Background to Business Problem</vt:lpstr>
      <vt:lpstr>Description of Data</vt:lpstr>
      <vt:lpstr>Methodology</vt:lpstr>
      <vt:lpstr>Methodology</vt:lpstr>
      <vt:lpstr>Results</vt:lpstr>
      <vt:lpstr>Discussion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2019-05-15T14:55:15Z</dcterms:created>
  <dcterms:modified xsi:type="dcterms:W3CDTF">2019-05-16T10:26:18Z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